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Caveat"/>
      <p:regular r:id="rId22"/>
      <p:bold r:id="rId23"/>
    </p:embeddedFont>
    <p:embeddedFont>
      <p:font typeface="Montserrat"/>
      <p:regular r:id="rId24"/>
      <p:bold r:id="rId25"/>
      <p:italic r:id="rId26"/>
      <p:boldItalic r:id="rId27"/>
    </p:embeddedFont>
    <p:embeddedFont>
      <p:font typeface="Lato"/>
      <p:regular r:id="rId28"/>
      <p:bold r:id="rId29"/>
      <p:italic r:id="rId30"/>
      <p:boldItalic r:id="rId31"/>
    </p:embeddedFont>
    <p:embeddedFont>
      <p:font typeface="EB Garamond"/>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aveat-regular.fntdata"/><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font" Target="fonts/Cave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EBGaramond-bold.fntdata"/><Relationship Id="rId10" Type="http://schemas.openxmlformats.org/officeDocument/2006/relationships/slide" Target="slides/slide5.xml"/><Relationship Id="rId32" Type="http://schemas.openxmlformats.org/officeDocument/2006/relationships/font" Target="fonts/EBGaramond-regular.fntdata"/><Relationship Id="rId13" Type="http://schemas.openxmlformats.org/officeDocument/2006/relationships/slide" Target="slides/slide8.xml"/><Relationship Id="rId35" Type="http://schemas.openxmlformats.org/officeDocument/2006/relationships/font" Target="fonts/EBGaramond-boldItalic.fntdata"/><Relationship Id="rId12" Type="http://schemas.openxmlformats.org/officeDocument/2006/relationships/slide" Target="slides/slide7.xml"/><Relationship Id="rId34" Type="http://schemas.openxmlformats.org/officeDocument/2006/relationships/font" Target="fonts/EBGaramon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2d445473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2d445473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a slide about similar images -&gt; remove redundant data and what if slide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2d445473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2d445473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39700" rtl="0" algn="l">
              <a:lnSpc>
                <a:spcPct val="115000"/>
              </a:lnSpc>
              <a:spcBef>
                <a:spcPts val="1400"/>
              </a:spcBef>
              <a:spcAft>
                <a:spcPts val="0"/>
              </a:spcAft>
              <a:buClr>
                <a:schemeClr val="dk1"/>
              </a:buClr>
              <a:buSzPts val="1100"/>
              <a:buFont typeface="Arial"/>
              <a:buNone/>
            </a:pPr>
            <a:r>
              <a:rPr b="1" lang="en" sz="1300">
                <a:solidFill>
                  <a:schemeClr val="dk1"/>
                </a:solidFill>
                <a:highlight>
                  <a:srgbClr val="FFFFFF"/>
                </a:highlight>
              </a:rPr>
              <a:t>2. Keypoint Localization</a:t>
            </a:r>
            <a:endParaRPr b="1" sz="1300">
              <a:solidFill>
                <a:schemeClr val="dk1"/>
              </a:solidFill>
              <a:highlight>
                <a:srgbClr val="FFFFFF"/>
              </a:highlight>
            </a:endParaRPr>
          </a:p>
          <a:p>
            <a:pPr indent="0" lvl="0" marL="0" rtl="0" algn="l">
              <a:lnSpc>
                <a:spcPct val="157142"/>
              </a:lnSpc>
              <a:spcBef>
                <a:spcPts val="1100"/>
              </a:spcBef>
              <a:spcAft>
                <a:spcPts val="0"/>
              </a:spcAft>
              <a:buClr>
                <a:schemeClr val="dk1"/>
              </a:buClr>
              <a:buSzPts val="1100"/>
              <a:buFont typeface="Arial"/>
              <a:buNone/>
            </a:pPr>
            <a:r>
              <a:rPr lang="en" sz="1050">
                <a:solidFill>
                  <a:schemeClr val="dk1"/>
                </a:solidFill>
                <a:highlight>
                  <a:srgbClr val="FFFFFF"/>
                </a:highlight>
              </a:rPr>
              <a:t>Once potential keypoints locations are found, they have to be refined to get more accurate results. They used Taylor series expansion of scale space to get more accurate location of extrema, and if the intensity at this extrema is less than a threshold value (0.03 as per the paper), it is rejected. This threshold is called </a:t>
            </a:r>
            <a:r>
              <a:rPr b="1" lang="en" sz="1050">
                <a:solidFill>
                  <a:schemeClr val="dk1"/>
                </a:solidFill>
                <a:highlight>
                  <a:srgbClr val="FFFFFF"/>
                </a:highlight>
              </a:rPr>
              <a:t>contrastThreshold</a:t>
            </a:r>
            <a:r>
              <a:rPr lang="en" sz="1050">
                <a:solidFill>
                  <a:schemeClr val="dk1"/>
                </a:solidFill>
                <a:highlight>
                  <a:srgbClr val="FFFFFF"/>
                </a:highlight>
              </a:rPr>
              <a:t> in OpenCV</a:t>
            </a:r>
            <a:endParaRPr sz="1050">
              <a:solidFill>
                <a:schemeClr val="dk1"/>
              </a:solidFill>
              <a:highlight>
                <a:srgbClr val="FFFFFF"/>
              </a:highlight>
            </a:endParaRPr>
          </a:p>
          <a:p>
            <a:pPr indent="0" lvl="0" marL="0" rtl="0" algn="l">
              <a:lnSpc>
                <a:spcPct val="157142"/>
              </a:lnSpc>
              <a:spcBef>
                <a:spcPts val="1100"/>
              </a:spcBef>
              <a:spcAft>
                <a:spcPts val="0"/>
              </a:spcAft>
              <a:buClr>
                <a:schemeClr val="dk1"/>
              </a:buClr>
              <a:buSzPts val="1100"/>
              <a:buFont typeface="Arial"/>
              <a:buNone/>
            </a:pPr>
            <a:r>
              <a:rPr lang="en" sz="1050">
                <a:solidFill>
                  <a:schemeClr val="dk1"/>
                </a:solidFill>
                <a:highlight>
                  <a:srgbClr val="FFFFFF"/>
                </a:highlight>
              </a:rPr>
              <a:t>DoG has higher response for edges, so edges also need to be removed. For this, a concept similar to Harris corner detector is used. They used a 2x2 Hessian matrix (H) to compute the principal curvature. We know from Harris corner detector that for edges, one eigen value is larger than the other. So here they used a simple function,</a:t>
            </a:r>
            <a:endParaRPr sz="1050">
              <a:solidFill>
                <a:schemeClr val="dk1"/>
              </a:solidFill>
              <a:highlight>
                <a:srgbClr val="FFFFFF"/>
              </a:highlight>
            </a:endParaRPr>
          </a:p>
          <a:p>
            <a:pPr indent="0" lvl="0" marL="0" rtl="0" algn="l">
              <a:lnSpc>
                <a:spcPct val="157142"/>
              </a:lnSpc>
              <a:spcBef>
                <a:spcPts val="1100"/>
              </a:spcBef>
              <a:spcAft>
                <a:spcPts val="0"/>
              </a:spcAft>
              <a:buClr>
                <a:schemeClr val="dk1"/>
              </a:buClr>
              <a:buSzPts val="1100"/>
              <a:buFont typeface="Arial"/>
              <a:buNone/>
            </a:pPr>
            <a:r>
              <a:rPr lang="en" sz="1050">
                <a:solidFill>
                  <a:schemeClr val="dk1"/>
                </a:solidFill>
                <a:highlight>
                  <a:srgbClr val="FFFFFF"/>
                </a:highlight>
              </a:rPr>
              <a:t>If this ratio is greater than a threshold, called </a:t>
            </a:r>
            <a:r>
              <a:rPr b="1" lang="en" sz="1050">
                <a:solidFill>
                  <a:schemeClr val="dk1"/>
                </a:solidFill>
                <a:highlight>
                  <a:srgbClr val="FFFFFF"/>
                </a:highlight>
              </a:rPr>
              <a:t>edgeThreshold</a:t>
            </a:r>
            <a:r>
              <a:rPr lang="en" sz="1050">
                <a:solidFill>
                  <a:schemeClr val="dk1"/>
                </a:solidFill>
                <a:highlight>
                  <a:srgbClr val="FFFFFF"/>
                </a:highlight>
              </a:rPr>
              <a:t> in OpenCV, that keypoint is discarded. It is given as 10 in paper.</a:t>
            </a:r>
            <a:endParaRPr sz="1050">
              <a:solidFill>
                <a:schemeClr val="dk1"/>
              </a:solidFill>
              <a:highlight>
                <a:srgbClr val="FFFFFF"/>
              </a:highlight>
            </a:endParaRPr>
          </a:p>
          <a:p>
            <a:pPr indent="0" lvl="0" marL="0" rtl="0" algn="l">
              <a:lnSpc>
                <a:spcPct val="157142"/>
              </a:lnSpc>
              <a:spcBef>
                <a:spcPts val="1100"/>
              </a:spcBef>
              <a:spcAft>
                <a:spcPts val="0"/>
              </a:spcAft>
              <a:buClr>
                <a:schemeClr val="dk1"/>
              </a:buClr>
              <a:buSzPts val="1100"/>
              <a:buFont typeface="Arial"/>
              <a:buNone/>
            </a:pPr>
            <a:r>
              <a:rPr lang="en" sz="1050">
                <a:solidFill>
                  <a:schemeClr val="dk1"/>
                </a:solidFill>
                <a:highlight>
                  <a:srgbClr val="FFFFFF"/>
                </a:highlight>
              </a:rPr>
              <a:t>So it eliminates any low-contrast keypoints and edge keypoints and what remains is strong interest points.</a:t>
            </a:r>
            <a:endParaRPr sz="1050">
              <a:solidFill>
                <a:schemeClr val="dk1"/>
              </a:solidFill>
              <a:highlight>
                <a:srgbClr val="FFFFFF"/>
              </a:highlight>
            </a:endParaRPr>
          </a:p>
          <a:p>
            <a:pPr indent="0" lvl="0" marL="0" marR="139700" rtl="0" algn="l">
              <a:lnSpc>
                <a:spcPct val="115000"/>
              </a:lnSpc>
              <a:spcBef>
                <a:spcPts val="1400"/>
              </a:spcBef>
              <a:spcAft>
                <a:spcPts val="0"/>
              </a:spcAft>
              <a:buClr>
                <a:schemeClr val="dk1"/>
              </a:buClr>
              <a:buSzPts val="1100"/>
              <a:buFont typeface="Arial"/>
              <a:buNone/>
            </a:pPr>
            <a:r>
              <a:rPr b="1" lang="en" sz="1300">
                <a:solidFill>
                  <a:schemeClr val="dk1"/>
                </a:solidFill>
                <a:highlight>
                  <a:srgbClr val="FFFFFF"/>
                </a:highlight>
              </a:rPr>
              <a:t>3. Orientation Assignment</a:t>
            </a:r>
            <a:endParaRPr b="1" sz="130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Now an orientation is assigned to each keypoint to achieve invariance to image rotation. A neighbourhood is taken around the keypoint location depending on the scale, and the gradient magnitude and direction is calculated in that region. An orientation histogram with 36 bins covering 360 degrees is created (It is weighted by gradient magnitude and gaussian-weighted circular window with </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250">
                <a:solidFill>
                  <a:schemeClr val="dk1"/>
                </a:solidFill>
                <a:highlight>
                  <a:srgbClr val="FFFFFF"/>
                </a:highlight>
              </a:rPr>
              <a:t>σ</a:t>
            </a:r>
            <a:endParaRPr sz="1250">
              <a:solidFill>
                <a:schemeClr val="dk1"/>
              </a:solidFill>
              <a:highlight>
                <a:srgbClr val="FFFFFF"/>
              </a:highlight>
            </a:endParaRPr>
          </a:p>
          <a:p>
            <a:pPr indent="0" lvl="0" marL="0" rtl="0" algn="l">
              <a:lnSpc>
                <a:spcPct val="157142"/>
              </a:lnSpc>
              <a:spcBef>
                <a:spcPts val="1100"/>
              </a:spcBef>
              <a:spcAft>
                <a:spcPts val="0"/>
              </a:spcAft>
              <a:buClr>
                <a:schemeClr val="dk1"/>
              </a:buClr>
              <a:buSzPts val="1100"/>
              <a:buFont typeface="Arial"/>
              <a:buNone/>
            </a:pPr>
            <a:r>
              <a:rPr lang="en" sz="1050">
                <a:solidFill>
                  <a:schemeClr val="dk1"/>
                </a:solidFill>
                <a:highlight>
                  <a:srgbClr val="FFFFFF"/>
                </a:highlight>
              </a:rPr>
              <a:t> equal to 1.5 times the scale of keypoint). The highest peak in the histogram is taken and any peak above 80% of it is also considered to calculate the orientation. It creates keypoints with same location and scale, but different directions. It contribute to stability of matching.</a:t>
            </a:r>
            <a:endParaRPr sz="1050">
              <a:solidFill>
                <a:schemeClr val="dk1"/>
              </a:solidFill>
              <a:highlight>
                <a:srgbClr val="FFFFFF"/>
              </a:highlight>
            </a:endParaRPr>
          </a:p>
          <a:p>
            <a:pPr indent="0" lvl="0" marL="0" marR="139700" rtl="0" algn="l">
              <a:lnSpc>
                <a:spcPct val="115000"/>
              </a:lnSpc>
              <a:spcBef>
                <a:spcPts val="1400"/>
              </a:spcBef>
              <a:spcAft>
                <a:spcPts val="0"/>
              </a:spcAft>
              <a:buClr>
                <a:schemeClr val="dk1"/>
              </a:buClr>
              <a:buSzPts val="1100"/>
              <a:buFont typeface="Arial"/>
              <a:buNone/>
            </a:pPr>
            <a:r>
              <a:rPr b="1" lang="en" sz="1300">
                <a:solidFill>
                  <a:schemeClr val="dk1"/>
                </a:solidFill>
                <a:highlight>
                  <a:srgbClr val="FFFFFF"/>
                </a:highlight>
              </a:rPr>
              <a:t>4. Keypoint Descriptor</a:t>
            </a:r>
            <a:endParaRPr b="1" sz="1300">
              <a:solidFill>
                <a:schemeClr val="dk1"/>
              </a:solidFill>
              <a:highlight>
                <a:srgbClr val="FFFFFF"/>
              </a:highlight>
            </a:endParaRPr>
          </a:p>
          <a:p>
            <a:pPr indent="0" lvl="0" marL="0" rtl="0" algn="l">
              <a:lnSpc>
                <a:spcPct val="157142"/>
              </a:lnSpc>
              <a:spcBef>
                <a:spcPts val="1100"/>
              </a:spcBef>
              <a:spcAft>
                <a:spcPts val="0"/>
              </a:spcAft>
              <a:buClr>
                <a:schemeClr val="dk1"/>
              </a:buClr>
              <a:buSzPts val="1100"/>
              <a:buFont typeface="Arial"/>
              <a:buNone/>
            </a:pPr>
            <a:r>
              <a:rPr lang="en" sz="1050">
                <a:solidFill>
                  <a:schemeClr val="dk1"/>
                </a:solidFill>
                <a:highlight>
                  <a:srgbClr val="FFFFFF"/>
                </a:highlight>
              </a:rPr>
              <a:t>Now keypoint descriptor is created. A 16x16 neighbourhood around the keypoint is taken. It is divided into 16 sub-blocks of 4x4 size. For each sub-block, 8 bin orientation histogram is created. So a total of 128 bin values are available. It is represented as a vector to form keypoint descriptor. In addition to this, several measures are taken to achieve robustness against illumination changes, rotation etc.</a:t>
            </a:r>
            <a:endParaRPr sz="1050">
              <a:solidFill>
                <a:schemeClr val="dk1"/>
              </a:solidFill>
              <a:highlight>
                <a:srgbClr val="FFFFFF"/>
              </a:highlight>
            </a:endParaRPr>
          </a:p>
          <a:p>
            <a:pPr indent="0" lvl="0" marL="0" marR="139700" rtl="0" algn="l">
              <a:lnSpc>
                <a:spcPct val="115000"/>
              </a:lnSpc>
              <a:spcBef>
                <a:spcPts val="1400"/>
              </a:spcBef>
              <a:spcAft>
                <a:spcPts val="0"/>
              </a:spcAft>
              <a:buClr>
                <a:schemeClr val="dk1"/>
              </a:buClr>
              <a:buSzPts val="1100"/>
              <a:buFont typeface="Arial"/>
              <a:buNone/>
            </a:pPr>
            <a:r>
              <a:rPr b="1" lang="en" sz="1300">
                <a:solidFill>
                  <a:schemeClr val="dk1"/>
                </a:solidFill>
                <a:highlight>
                  <a:srgbClr val="FFFFFF"/>
                </a:highlight>
              </a:rPr>
              <a:t>5. Keypoint Matching</a:t>
            </a:r>
            <a:endParaRPr b="1" sz="1300">
              <a:solidFill>
                <a:schemeClr val="dk1"/>
              </a:solidFill>
              <a:highlight>
                <a:srgbClr val="FFFFFF"/>
              </a:highlight>
            </a:endParaRPr>
          </a:p>
          <a:p>
            <a:pPr indent="0" lvl="0" marL="0" rtl="0" algn="l">
              <a:lnSpc>
                <a:spcPct val="157142"/>
              </a:lnSpc>
              <a:spcBef>
                <a:spcPts val="1100"/>
              </a:spcBef>
              <a:spcAft>
                <a:spcPts val="0"/>
              </a:spcAft>
              <a:buClr>
                <a:schemeClr val="dk1"/>
              </a:buClr>
              <a:buSzPts val="1100"/>
              <a:buFont typeface="Arial"/>
              <a:buNone/>
            </a:pPr>
            <a:r>
              <a:rPr lang="en" sz="1050">
                <a:solidFill>
                  <a:schemeClr val="dk1"/>
                </a:solidFill>
                <a:highlight>
                  <a:srgbClr val="FFFFFF"/>
                </a:highlight>
              </a:rPr>
              <a:t>Keypoints between two images are matched by identifying their nearest neighbours. But in some cases, the second closest-match may be very near to the first. It may happen due to noise or some other reasons. In that case, ratio of closest-distance to second-closest distance is taken. If it is greater than 0.8, they are rejected. It eliminates around 90% of false matches while discards only 5% correct matches, as per the paper.</a:t>
            </a:r>
            <a:endParaRPr sz="1050">
              <a:solidFill>
                <a:schemeClr val="dk1"/>
              </a:solidFill>
              <a:highlight>
                <a:srgbClr val="FFFFFF"/>
              </a:highlight>
            </a:endParaRPr>
          </a:p>
          <a:p>
            <a:pPr indent="0" lvl="0" marL="0" rtl="0" algn="l">
              <a:spcBef>
                <a:spcPts val="11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6a3dd609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6a3dd609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60231204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60231204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2d445473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2d445473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6a3dd609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6a3dd609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6a3dd609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6a3dd609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2d445473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2d445473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ML projects need huge datasets to train models. Ideally thousands of images or pieces of data should be used for training.</a:t>
            </a:r>
            <a:endParaRPr/>
          </a:p>
          <a:p>
            <a:pPr indent="0" lvl="0" marL="0" rtl="0" algn="l">
              <a:spcBef>
                <a:spcPts val="0"/>
              </a:spcBef>
              <a:spcAft>
                <a:spcPts val="0"/>
              </a:spcAft>
              <a:buNone/>
            </a:pPr>
            <a:r>
              <a:rPr lang="en"/>
              <a:t>Large datasets have huge storage costs - at UCD, the footage recorded of grapes takes up several terabytes per hour of footage, and they record constantly.</a:t>
            </a:r>
            <a:endParaRPr/>
          </a:p>
          <a:p>
            <a:pPr indent="0" lvl="0" marL="0" rtl="0" algn="l">
              <a:spcBef>
                <a:spcPts val="0"/>
              </a:spcBef>
              <a:spcAft>
                <a:spcPts val="0"/>
              </a:spcAft>
              <a:buNone/>
            </a:pPr>
            <a:r>
              <a:rPr lang="en"/>
              <a:t>Lots of data is redundant because it’s too similar to other data. In a video, such as the grapevine videos we used in our </a:t>
            </a:r>
            <a:r>
              <a:rPr lang="en"/>
              <a:t>initial</a:t>
            </a:r>
            <a:r>
              <a:rPr lang="en"/>
              <a:t> project, 70% of the data or more can be redundant: consecutive frames tend to be very similar, meaning the model does not have the opportunity to detect new relationships, and this will hurt the quality of the model.</a:t>
            </a:r>
            <a:endParaRPr/>
          </a:p>
          <a:p>
            <a:pPr indent="0" lvl="0" marL="0" rtl="0" algn="l">
              <a:spcBef>
                <a:spcPts val="0"/>
              </a:spcBef>
              <a:spcAft>
                <a:spcPts val="0"/>
              </a:spcAft>
              <a:buNone/>
            </a:pPr>
            <a:r>
              <a:rPr lang="en"/>
              <a:t>It’s difficult to manually separate all of these and determine which images are redundant and which are not. In a 30 second video clip, there are over one thousand frames. In a full dataset, there will be hundreds of thousands of frames or more, and this is impossible to separate by hand.</a:t>
            </a:r>
            <a:endParaRPr/>
          </a:p>
          <a:p>
            <a:pPr indent="0" lvl="0" marL="0" rtl="0" algn="l">
              <a:spcBef>
                <a:spcPts val="0"/>
              </a:spcBef>
              <a:spcAft>
                <a:spcPts val="0"/>
              </a:spcAft>
              <a:buNone/>
            </a:pPr>
            <a:r>
              <a:rPr lang="en"/>
              <a:t>This is why we developed an automated method to detect and separate redundant data, which will allow researchers to save on space and time, both of which are quite costly.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5e0a9dfe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5e0a9dfe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2d445473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2d445473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5d8ccfb43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5d8ccfb43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44847571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44847571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5d569020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5d569020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32040a4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32040a4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2d445473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2d445473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hyperlink" Target="https://www.programmersought.com/article/85065300266/" TargetMode="External"/><Relationship Id="rId10" Type="http://schemas.openxmlformats.org/officeDocument/2006/relationships/hyperlink" Target="https://www.geeksforgeeks.org/extract-images-from-video-in-python/" TargetMode="External"/><Relationship Id="rId13" Type="http://schemas.openxmlformats.org/officeDocument/2006/relationships/hyperlink" Target="https://docs.opencv.org/master/da/df5/tutorial_py_sift_intro.html" TargetMode="External"/><Relationship Id="rId12" Type="http://schemas.openxmlformats.org/officeDocument/2006/relationships/hyperlink" Target="https://towardsdatascience.com/autoencoder-neural-network-for-anomaly-detection-with-unlabeled-dataset-af9051a048" TargetMode="External"/><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tensorflow.org/datasets/overview" TargetMode="External"/><Relationship Id="rId4" Type="http://schemas.openxmlformats.org/officeDocument/2006/relationships/hyperlink" Target="https://www.tensorflow.org/datasets/overview" TargetMode="External"/><Relationship Id="rId9" Type="http://schemas.openxmlformats.org/officeDocument/2006/relationships/hyperlink" Target="https://github.com/edwardanderson/ci2v" TargetMode="External"/><Relationship Id="rId5" Type="http://schemas.openxmlformats.org/officeDocument/2006/relationships/hyperlink" Target="https://github.com/tensorflow/datasets" TargetMode="External"/><Relationship Id="rId6" Type="http://schemas.openxmlformats.org/officeDocument/2006/relationships/hyperlink" Target="https://blog.roboflow.com/how-to-train-yolov5-on-a-custom-dataset/" TargetMode="External"/><Relationship Id="rId7" Type="http://schemas.openxmlformats.org/officeDocument/2006/relationships/hyperlink" Target="https://www.researchgate.net/publication/329073077_Tomato_Yield_Estimation_Based_on_Object_Detection" TargetMode="External"/><Relationship Id="rId8" Type="http://schemas.openxmlformats.org/officeDocument/2006/relationships/hyperlink" Target="https://towardsdatascience.com/how-to-train-a-custom-object-detection-model-with-yolo-v5-917e9ce1320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AlexeyAB/darknet" TargetMode="External"/><Relationship Id="rId4" Type="http://schemas.openxmlformats.org/officeDocument/2006/relationships/image" Target="../media/image6.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11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5800">
                <a:latin typeface="Caveat"/>
                <a:ea typeface="Caveat"/>
                <a:cs typeface="Caveat"/>
                <a:sym typeface="Caveat"/>
              </a:rPr>
              <a:t>D</a:t>
            </a:r>
            <a:r>
              <a:rPr lang="en" sz="5800">
                <a:latin typeface="Caveat"/>
                <a:ea typeface="Caveat"/>
                <a:cs typeface="Caveat"/>
                <a:sym typeface="Caveat"/>
              </a:rPr>
              <a:t>ata Managem</a:t>
            </a:r>
            <a:r>
              <a:rPr lang="en" sz="5800">
                <a:latin typeface="Caveat"/>
                <a:ea typeface="Caveat"/>
                <a:cs typeface="Caveat"/>
                <a:sym typeface="Caveat"/>
              </a:rPr>
              <a:t>ent</a:t>
            </a:r>
            <a:endParaRPr sz="5800">
              <a:latin typeface="Caveat"/>
              <a:ea typeface="Caveat"/>
              <a:cs typeface="Caveat"/>
              <a:sym typeface="Caveat"/>
            </a:endParaRPr>
          </a:p>
        </p:txBody>
      </p:sp>
      <p:sp>
        <p:nvSpPr>
          <p:cNvPr id="135" name="Google Shape;135;p13"/>
          <p:cNvSpPr txBox="1"/>
          <p:nvPr>
            <p:ph idx="1" type="subTitle"/>
          </p:nvPr>
        </p:nvSpPr>
        <p:spPr>
          <a:xfrm>
            <a:off x="5083950" y="3924925"/>
            <a:ext cx="3470700" cy="12186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SzPts val="275"/>
              <a:buNone/>
            </a:pPr>
            <a:r>
              <a:rPr lang="en" sz="1325">
                <a:latin typeface="Caveat"/>
                <a:ea typeface="Caveat"/>
                <a:cs typeface="Caveat"/>
                <a:sym typeface="Caveat"/>
              </a:rPr>
              <a:t>Presented by:-</a:t>
            </a:r>
            <a:endParaRPr sz="1325">
              <a:latin typeface="Caveat"/>
              <a:ea typeface="Caveat"/>
              <a:cs typeface="Caveat"/>
              <a:sym typeface="Caveat"/>
            </a:endParaRPr>
          </a:p>
          <a:p>
            <a:pPr indent="457200" lvl="0" marL="914400" rtl="0" algn="just">
              <a:lnSpc>
                <a:spcPct val="90000"/>
              </a:lnSpc>
              <a:spcBef>
                <a:spcPts val="0"/>
              </a:spcBef>
              <a:spcAft>
                <a:spcPts val="0"/>
              </a:spcAft>
              <a:buSzPts val="275"/>
              <a:buNone/>
            </a:pPr>
            <a:r>
              <a:rPr lang="en" sz="1325">
                <a:latin typeface="Caveat"/>
                <a:ea typeface="Caveat"/>
                <a:cs typeface="Caveat"/>
                <a:sym typeface="Caveat"/>
              </a:rPr>
              <a:t>Ratik Sachdeva</a:t>
            </a:r>
            <a:endParaRPr sz="1325">
              <a:latin typeface="Caveat"/>
              <a:ea typeface="Caveat"/>
              <a:cs typeface="Caveat"/>
              <a:sym typeface="Caveat"/>
            </a:endParaRPr>
          </a:p>
          <a:p>
            <a:pPr indent="457200" lvl="0" marL="914400" rtl="0" algn="just">
              <a:lnSpc>
                <a:spcPct val="90000"/>
              </a:lnSpc>
              <a:spcBef>
                <a:spcPts val="0"/>
              </a:spcBef>
              <a:spcAft>
                <a:spcPts val="0"/>
              </a:spcAft>
              <a:buSzPts val="275"/>
              <a:buNone/>
            </a:pPr>
            <a:r>
              <a:rPr lang="en" sz="1325">
                <a:latin typeface="Caveat"/>
                <a:ea typeface="Caveat"/>
                <a:cs typeface="Caveat"/>
                <a:sym typeface="Caveat"/>
              </a:rPr>
              <a:t>Prajwal Bellignur</a:t>
            </a:r>
            <a:endParaRPr sz="1325">
              <a:latin typeface="Caveat"/>
              <a:ea typeface="Caveat"/>
              <a:cs typeface="Caveat"/>
              <a:sym typeface="Caveat"/>
            </a:endParaRPr>
          </a:p>
          <a:p>
            <a:pPr indent="457200" lvl="0" marL="914400" rtl="0" algn="just">
              <a:lnSpc>
                <a:spcPct val="90000"/>
              </a:lnSpc>
              <a:spcBef>
                <a:spcPts val="0"/>
              </a:spcBef>
              <a:spcAft>
                <a:spcPts val="0"/>
              </a:spcAft>
              <a:buSzPts val="275"/>
              <a:buNone/>
            </a:pPr>
            <a:r>
              <a:rPr lang="en" sz="1325">
                <a:latin typeface="Caveat"/>
                <a:ea typeface="Caveat"/>
                <a:cs typeface="Caveat"/>
                <a:sym typeface="Caveat"/>
              </a:rPr>
              <a:t>Pedro Flores</a:t>
            </a:r>
            <a:endParaRPr sz="1325">
              <a:latin typeface="Caveat"/>
              <a:ea typeface="Caveat"/>
              <a:cs typeface="Caveat"/>
              <a:sym typeface="Caveat"/>
            </a:endParaRPr>
          </a:p>
          <a:p>
            <a:pPr indent="457200" lvl="0" marL="914400" rtl="0" algn="just">
              <a:lnSpc>
                <a:spcPct val="90000"/>
              </a:lnSpc>
              <a:spcBef>
                <a:spcPts val="0"/>
              </a:spcBef>
              <a:spcAft>
                <a:spcPts val="0"/>
              </a:spcAft>
              <a:buSzPts val="275"/>
              <a:buNone/>
            </a:pPr>
            <a:r>
              <a:rPr lang="en" sz="1325">
                <a:latin typeface="Caveat"/>
                <a:ea typeface="Caveat"/>
                <a:cs typeface="Caveat"/>
                <a:sym typeface="Caveat"/>
              </a:rPr>
              <a:t>Huy Nguyen</a:t>
            </a:r>
            <a:endParaRPr sz="1325">
              <a:latin typeface="Caveat"/>
              <a:ea typeface="Caveat"/>
              <a:cs typeface="Caveat"/>
              <a:sym typeface="Caveat"/>
            </a:endParaRPr>
          </a:p>
          <a:p>
            <a:pPr indent="0" lvl="0" marL="0" rtl="0" algn="l">
              <a:lnSpc>
                <a:spcPct val="90000"/>
              </a:lnSpc>
              <a:spcBef>
                <a:spcPts val="0"/>
              </a:spcBef>
              <a:spcAft>
                <a:spcPts val="0"/>
              </a:spcAft>
              <a:buSzPts val="275"/>
              <a:buNone/>
            </a:pPr>
            <a:r>
              <a:t/>
            </a:r>
            <a:endParaRPr sz="325"/>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alibri"/>
                <a:ea typeface="Calibri"/>
                <a:cs typeface="Calibri"/>
                <a:sym typeface="Calibri"/>
              </a:rPr>
              <a:t>Identifying Redundancy</a:t>
            </a:r>
            <a:endParaRPr sz="4000">
              <a:latin typeface="Calibri"/>
              <a:ea typeface="Calibri"/>
              <a:cs typeface="Calibri"/>
              <a:sym typeface="Calibri"/>
            </a:endParaRPr>
          </a:p>
        </p:txBody>
      </p:sp>
      <p:sp>
        <p:nvSpPr>
          <p:cNvPr id="212" name="Google Shape;212;p22"/>
          <p:cNvSpPr txBox="1"/>
          <p:nvPr>
            <p:ph idx="1" type="body"/>
          </p:nvPr>
        </p:nvSpPr>
        <p:spPr>
          <a:xfrm>
            <a:off x="1297500" y="1279425"/>
            <a:ext cx="7038900" cy="2911200"/>
          </a:xfrm>
          <a:prstGeom prst="rect">
            <a:avLst/>
          </a:prstGeom>
        </p:spPr>
        <p:txBody>
          <a:bodyPr anchorCtr="0" anchor="t" bIns="91425" lIns="91425" spcFirstLastPara="1" rIns="91425" wrap="square" tIns="91425">
            <a:normAutofit fontScale="47500"/>
          </a:bodyPr>
          <a:lstStyle/>
          <a:p>
            <a:pPr indent="-294495" lvl="0" marL="457200" rtl="0" algn="l">
              <a:spcBef>
                <a:spcPts val="0"/>
              </a:spcBef>
              <a:spcAft>
                <a:spcPts val="0"/>
              </a:spcAft>
              <a:buSzPct val="100000"/>
              <a:buChar char="●"/>
            </a:pPr>
            <a:r>
              <a:rPr lang="en" sz="2184"/>
              <a:t>In this pipeline, we tried to find the similarity between frames, so that we could try to remove some of the images which were similar in order to make sure our model doesn’t get trained on duplicate data.</a:t>
            </a:r>
            <a:endParaRPr sz="2184"/>
          </a:p>
          <a:p>
            <a:pPr indent="-294495" lvl="0" marL="457200" rtl="0" algn="l">
              <a:spcBef>
                <a:spcPts val="0"/>
              </a:spcBef>
              <a:spcAft>
                <a:spcPts val="0"/>
              </a:spcAft>
              <a:buSzPct val="100000"/>
              <a:buChar char="●"/>
            </a:pPr>
            <a:r>
              <a:rPr lang="en" sz="2184"/>
              <a:t>We wanted to remove these images because repetitive information isn’t useful for the model and it adds more data storage which we don’t need.</a:t>
            </a:r>
            <a:endParaRPr sz="2184"/>
          </a:p>
          <a:p>
            <a:pPr indent="-294495" lvl="0" marL="457200" rtl="0" algn="l">
              <a:spcBef>
                <a:spcPts val="0"/>
              </a:spcBef>
              <a:spcAft>
                <a:spcPts val="0"/>
              </a:spcAft>
              <a:buSzPct val="100000"/>
              <a:buChar char="●"/>
            </a:pPr>
            <a:r>
              <a:rPr lang="en" sz="2184"/>
              <a:t>For this pipeline, we used SIFT_create() which is a feature from the cv2 module that tries matching points between two images and tries to display how many points are similar in two images.</a:t>
            </a:r>
            <a:endParaRPr sz="2184"/>
          </a:p>
          <a:p>
            <a:pPr indent="-294495" lvl="0" marL="457200" rtl="0" algn="l">
              <a:spcBef>
                <a:spcPts val="0"/>
              </a:spcBef>
              <a:spcAft>
                <a:spcPts val="0"/>
              </a:spcAft>
              <a:buSzPct val="100000"/>
              <a:buChar char="●"/>
            </a:pPr>
            <a:r>
              <a:rPr lang="en" sz="2184"/>
              <a:t>We tried using our threshold to create two datasets to test the accuracy of our object detection pipeline.</a:t>
            </a:r>
            <a:endParaRPr sz="2184"/>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13" name="Google Shape;213;p22"/>
          <p:cNvPicPr preferRelativeResize="0"/>
          <p:nvPr/>
        </p:nvPicPr>
        <p:blipFill>
          <a:blip r:embed="rId3">
            <a:alphaModFix/>
          </a:blip>
          <a:stretch>
            <a:fillRect/>
          </a:stretch>
        </p:blipFill>
        <p:spPr>
          <a:xfrm>
            <a:off x="1244475" y="2835073"/>
            <a:ext cx="7232273" cy="20448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SIFT_create()</a:t>
            </a:r>
            <a:endParaRPr/>
          </a:p>
        </p:txBody>
      </p:sp>
      <p:sp>
        <p:nvSpPr>
          <p:cNvPr id="219" name="Google Shape;219;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32500" lnSpcReduction="20000"/>
          </a:bodyPr>
          <a:lstStyle/>
          <a:p>
            <a:pPr indent="-307557" lvl="0" marL="457200" rtl="0" algn="just">
              <a:spcBef>
                <a:spcPts val="0"/>
              </a:spcBef>
              <a:spcAft>
                <a:spcPts val="0"/>
              </a:spcAft>
              <a:buSzPct val="100000"/>
              <a:buChar char="●"/>
            </a:pPr>
            <a:r>
              <a:rPr lang="en" sz="3825"/>
              <a:t>SIFT :- Scale-Invariant Feature Transform</a:t>
            </a:r>
            <a:endParaRPr sz="3825"/>
          </a:p>
          <a:p>
            <a:pPr indent="-307557" lvl="0" marL="457200" rtl="0" algn="just">
              <a:spcBef>
                <a:spcPts val="0"/>
              </a:spcBef>
              <a:spcAft>
                <a:spcPts val="0"/>
              </a:spcAft>
              <a:buSzPct val="100000"/>
              <a:buChar char="●"/>
            </a:pPr>
            <a:r>
              <a:rPr lang="en" sz="3825"/>
              <a:t>There are four steps involved in SIFT:-</a:t>
            </a:r>
            <a:endParaRPr sz="3825"/>
          </a:p>
          <a:p>
            <a:pPr indent="-307557" lvl="1" marL="914400" marR="139700" rtl="0" algn="just">
              <a:spcBef>
                <a:spcPts val="0"/>
              </a:spcBef>
              <a:spcAft>
                <a:spcPts val="0"/>
              </a:spcAft>
              <a:buClr>
                <a:srgbClr val="FFFFFF"/>
              </a:buClr>
              <a:buSzPct val="100000"/>
              <a:buChar char="○"/>
            </a:pPr>
            <a:r>
              <a:rPr lang="en" sz="3825">
                <a:solidFill>
                  <a:srgbClr val="FFFFFF"/>
                </a:solidFill>
              </a:rPr>
              <a:t>Scale-space Extrema Detection</a:t>
            </a:r>
            <a:endParaRPr sz="3825">
              <a:solidFill>
                <a:srgbClr val="FFFFFF"/>
              </a:solidFill>
            </a:endParaRPr>
          </a:p>
          <a:p>
            <a:pPr indent="-307557" lvl="1" marL="914400" marR="139700" rtl="0" algn="just">
              <a:spcBef>
                <a:spcPts val="0"/>
              </a:spcBef>
              <a:spcAft>
                <a:spcPts val="0"/>
              </a:spcAft>
              <a:buClr>
                <a:srgbClr val="FFFFFF"/>
              </a:buClr>
              <a:buSzPct val="100000"/>
              <a:buChar char="○"/>
            </a:pPr>
            <a:r>
              <a:rPr lang="en" sz="3825">
                <a:solidFill>
                  <a:srgbClr val="FFFFFF"/>
                </a:solidFill>
              </a:rPr>
              <a:t>Keypoint Localization</a:t>
            </a:r>
            <a:endParaRPr sz="3825">
              <a:solidFill>
                <a:srgbClr val="FFFFFF"/>
              </a:solidFill>
            </a:endParaRPr>
          </a:p>
          <a:p>
            <a:pPr indent="-307557" lvl="1" marL="914400" marR="139700" rtl="0" algn="just">
              <a:spcBef>
                <a:spcPts val="0"/>
              </a:spcBef>
              <a:spcAft>
                <a:spcPts val="0"/>
              </a:spcAft>
              <a:buClr>
                <a:srgbClr val="FFFFFF"/>
              </a:buClr>
              <a:buSzPct val="100000"/>
              <a:buChar char="○"/>
            </a:pPr>
            <a:r>
              <a:rPr lang="en" sz="3825">
                <a:solidFill>
                  <a:srgbClr val="FFFFFF"/>
                </a:solidFill>
              </a:rPr>
              <a:t>Orientation Assignment</a:t>
            </a:r>
            <a:endParaRPr sz="3825">
              <a:solidFill>
                <a:srgbClr val="FFFFFF"/>
              </a:solidFill>
            </a:endParaRPr>
          </a:p>
          <a:p>
            <a:pPr indent="-307557" lvl="1" marL="914400" marR="139700" rtl="0" algn="just">
              <a:spcBef>
                <a:spcPts val="0"/>
              </a:spcBef>
              <a:spcAft>
                <a:spcPts val="0"/>
              </a:spcAft>
              <a:buClr>
                <a:srgbClr val="FFFFFF"/>
              </a:buClr>
              <a:buSzPct val="100000"/>
              <a:buChar char="○"/>
            </a:pPr>
            <a:r>
              <a:rPr lang="en" sz="3825">
                <a:solidFill>
                  <a:srgbClr val="FFFFFF"/>
                </a:solidFill>
              </a:rPr>
              <a:t>Keypoint Descriptor</a:t>
            </a:r>
            <a:endParaRPr sz="3825">
              <a:solidFill>
                <a:srgbClr val="FFFFFF"/>
              </a:solidFill>
            </a:endParaRPr>
          </a:p>
          <a:p>
            <a:pPr indent="-307557" lvl="0" marL="457200" rtl="0" algn="just">
              <a:spcBef>
                <a:spcPts val="0"/>
              </a:spcBef>
              <a:spcAft>
                <a:spcPts val="0"/>
              </a:spcAft>
              <a:buClr>
                <a:srgbClr val="FFFFFF"/>
              </a:buClr>
              <a:buSzPct val="100000"/>
              <a:buChar char="●"/>
            </a:pPr>
            <a:r>
              <a:rPr lang="en" sz="3825">
                <a:solidFill>
                  <a:srgbClr val="FFFFFF"/>
                </a:solidFill>
              </a:rPr>
              <a:t>SIFT algorithm uses Difference of Gaussians which is an approximation of LoG. Difference of Gaussian is obtained as the difference of Gaussian blurring of an image with two different σ, let it be σ and kσ. This process is done for different octaves of the image in Gaussian Pyramid. </a:t>
            </a:r>
            <a:endParaRPr sz="3825">
              <a:solidFill>
                <a:srgbClr val="FFFFFF"/>
              </a:solidFill>
            </a:endParaRPr>
          </a:p>
          <a:p>
            <a:pPr indent="-307557" lvl="0" marL="457200" rtl="0" algn="just">
              <a:spcBef>
                <a:spcPts val="0"/>
              </a:spcBef>
              <a:spcAft>
                <a:spcPts val="0"/>
              </a:spcAft>
              <a:buClr>
                <a:srgbClr val="FFFFFF"/>
              </a:buClr>
              <a:buSzPct val="100000"/>
              <a:buChar char="●"/>
            </a:pPr>
            <a:r>
              <a:rPr lang="en" sz="3825">
                <a:solidFill>
                  <a:srgbClr val="FFFFFF"/>
                </a:solidFill>
              </a:rPr>
              <a:t>Once this DoG are found, images are searched for local extrema over scale and space. For eg, one pixel in an image is compared with its 8 neighbours as well as 9 pixels in next scale and 9 pixels in previous scales. If it is a local extrema, it is a potential keypoint. It basically means that keypoint is best represented in that scale</a:t>
            </a:r>
            <a:r>
              <a:rPr lang="en" sz="3825">
                <a:solidFill>
                  <a:srgbClr val="FFFFFF"/>
                </a:solidFill>
              </a:rPr>
              <a:t>.</a:t>
            </a:r>
            <a:endParaRPr sz="3825">
              <a:solidFill>
                <a:srgbClr val="FFFFFF"/>
              </a:solidFill>
            </a:endParaRPr>
          </a:p>
          <a:p>
            <a:pPr indent="0" lvl="0" marL="0" marR="139700" rtl="0" algn="l">
              <a:spcBef>
                <a:spcPts val="1400"/>
              </a:spcBef>
              <a:spcAft>
                <a:spcPts val="0"/>
              </a:spcAft>
              <a:buNone/>
            </a:pPr>
            <a:r>
              <a:t/>
            </a:r>
            <a:endParaRPr sz="1200">
              <a:solidFill>
                <a:srgbClr val="FFFFFF"/>
              </a:solidFill>
              <a:latin typeface="Arial"/>
              <a:ea typeface="Arial"/>
              <a:cs typeface="Arial"/>
              <a:sym typeface="Arial"/>
            </a:endParaRPr>
          </a:p>
          <a:p>
            <a:pPr indent="0" lvl="0" marL="914400" rtl="0" algn="l">
              <a:spcBef>
                <a:spcPts val="400"/>
              </a:spcBef>
              <a:spcAft>
                <a:spcPts val="1200"/>
              </a:spcAft>
              <a:buNone/>
            </a:pPr>
            <a:r>
              <a:t/>
            </a:r>
            <a:endParaRPr/>
          </a:p>
        </p:txBody>
      </p:sp>
      <p:pic>
        <p:nvPicPr>
          <p:cNvPr id="220" name="Google Shape;220;p23"/>
          <p:cNvPicPr preferRelativeResize="0"/>
          <p:nvPr/>
        </p:nvPicPr>
        <p:blipFill>
          <a:blip r:embed="rId3">
            <a:alphaModFix/>
          </a:blip>
          <a:stretch>
            <a:fillRect/>
          </a:stretch>
        </p:blipFill>
        <p:spPr>
          <a:xfrm>
            <a:off x="6113275" y="548776"/>
            <a:ext cx="2797025" cy="1992325"/>
          </a:xfrm>
          <a:prstGeom prst="rect">
            <a:avLst/>
          </a:prstGeom>
          <a:noFill/>
          <a:ln>
            <a:noFill/>
          </a:ln>
        </p:spPr>
      </p:pic>
      <p:pic>
        <p:nvPicPr>
          <p:cNvPr id="221" name="Google Shape;221;p23"/>
          <p:cNvPicPr preferRelativeResize="0"/>
          <p:nvPr/>
        </p:nvPicPr>
        <p:blipFill>
          <a:blip r:embed="rId4">
            <a:alphaModFix/>
          </a:blip>
          <a:stretch>
            <a:fillRect/>
          </a:stretch>
        </p:blipFill>
        <p:spPr>
          <a:xfrm>
            <a:off x="6876550" y="3814000"/>
            <a:ext cx="2033750" cy="125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alibri"/>
                <a:ea typeface="Calibri"/>
                <a:cs typeface="Calibri"/>
                <a:sym typeface="Calibri"/>
              </a:rPr>
              <a:t>SIFT_create() (Continued)</a:t>
            </a:r>
            <a:endParaRPr sz="4000">
              <a:latin typeface="Calibri"/>
              <a:ea typeface="Calibri"/>
              <a:cs typeface="Calibri"/>
              <a:sym typeface="Calibri"/>
            </a:endParaRPr>
          </a:p>
        </p:txBody>
      </p:sp>
      <p:sp>
        <p:nvSpPr>
          <p:cNvPr id="227" name="Google Shape;227;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25000" lnSpcReduction="20000"/>
          </a:bodyPr>
          <a:lstStyle/>
          <a:p>
            <a:pPr indent="-304800" lvl="0" marL="457200" rtl="0" algn="just">
              <a:lnSpc>
                <a:spcPct val="100000"/>
              </a:lnSpc>
              <a:spcBef>
                <a:spcPts val="0"/>
              </a:spcBef>
              <a:spcAft>
                <a:spcPts val="0"/>
              </a:spcAft>
              <a:buClr>
                <a:srgbClr val="FFFFFF"/>
              </a:buClr>
              <a:buSzPct val="100000"/>
              <a:buChar char="●"/>
            </a:pPr>
            <a:r>
              <a:rPr lang="en" sz="4800">
                <a:solidFill>
                  <a:srgbClr val="FFFFFF"/>
                </a:solidFill>
              </a:rPr>
              <a:t>Keypoint Location </a:t>
            </a:r>
            <a:endParaRPr sz="4800">
              <a:solidFill>
                <a:srgbClr val="FFFFFF"/>
              </a:solidFill>
            </a:endParaRPr>
          </a:p>
          <a:p>
            <a:pPr indent="-304800" lvl="1" marL="914400" rtl="0" algn="just">
              <a:lnSpc>
                <a:spcPct val="100000"/>
              </a:lnSpc>
              <a:spcBef>
                <a:spcPts val="0"/>
              </a:spcBef>
              <a:spcAft>
                <a:spcPts val="0"/>
              </a:spcAft>
              <a:buClr>
                <a:srgbClr val="FFFFFF"/>
              </a:buClr>
              <a:buSzPct val="100000"/>
              <a:buChar char="○"/>
            </a:pPr>
            <a:r>
              <a:rPr lang="en" sz="4800">
                <a:solidFill>
                  <a:srgbClr val="FFFFFF"/>
                </a:solidFill>
              </a:rPr>
              <a:t>Once potential keypoints locations are found, they have to be refined to get more accurate results. We use Taylor series expansion to get location of extrema, </a:t>
            </a:r>
            <a:endParaRPr sz="4800">
              <a:solidFill>
                <a:srgbClr val="FFFFFF"/>
              </a:solidFill>
            </a:endParaRPr>
          </a:p>
          <a:p>
            <a:pPr indent="-304800" lvl="1" marL="914400" rtl="0" algn="just">
              <a:lnSpc>
                <a:spcPct val="100000"/>
              </a:lnSpc>
              <a:spcBef>
                <a:spcPts val="0"/>
              </a:spcBef>
              <a:spcAft>
                <a:spcPts val="0"/>
              </a:spcAft>
              <a:buClr>
                <a:srgbClr val="FFFFFF"/>
              </a:buClr>
              <a:buSzPct val="100000"/>
              <a:buChar char="○"/>
            </a:pPr>
            <a:r>
              <a:rPr lang="en" sz="4800">
                <a:solidFill>
                  <a:srgbClr val="FFFFFF"/>
                </a:solidFill>
              </a:rPr>
              <a:t>DoG has higher response for edges, so edges also need to be removed. For this, a concept similar to Harris corner detector is used.</a:t>
            </a:r>
            <a:endParaRPr sz="4800">
              <a:solidFill>
                <a:srgbClr val="FFFFFF"/>
              </a:solidFill>
            </a:endParaRPr>
          </a:p>
          <a:p>
            <a:pPr indent="-304800" lvl="0" marL="457200" rtl="0" algn="just">
              <a:lnSpc>
                <a:spcPct val="100000"/>
              </a:lnSpc>
              <a:spcBef>
                <a:spcPts val="0"/>
              </a:spcBef>
              <a:spcAft>
                <a:spcPts val="0"/>
              </a:spcAft>
              <a:buClr>
                <a:srgbClr val="FFFFFF"/>
              </a:buClr>
              <a:buSzPct val="100000"/>
              <a:buChar char="●"/>
            </a:pPr>
            <a:r>
              <a:rPr lang="en" sz="4800">
                <a:solidFill>
                  <a:srgbClr val="FFFFFF"/>
                </a:solidFill>
              </a:rPr>
              <a:t>Orientation Assignment</a:t>
            </a:r>
            <a:endParaRPr sz="4800">
              <a:solidFill>
                <a:srgbClr val="FFFFFF"/>
              </a:solidFill>
            </a:endParaRPr>
          </a:p>
          <a:p>
            <a:pPr indent="-304800" lvl="1" marL="914400" rtl="0" algn="just">
              <a:lnSpc>
                <a:spcPct val="100000"/>
              </a:lnSpc>
              <a:spcBef>
                <a:spcPts val="0"/>
              </a:spcBef>
              <a:spcAft>
                <a:spcPts val="0"/>
              </a:spcAft>
              <a:buClr>
                <a:srgbClr val="FFFFFF"/>
              </a:buClr>
              <a:buSzPct val="100000"/>
              <a:buChar char="○"/>
            </a:pPr>
            <a:r>
              <a:rPr lang="en" sz="4800">
                <a:solidFill>
                  <a:srgbClr val="FFFFFF"/>
                </a:solidFill>
              </a:rPr>
              <a:t>An orientation is assigned to each keypoint to achieve invariance to image rotation</a:t>
            </a:r>
            <a:endParaRPr sz="4800">
              <a:solidFill>
                <a:srgbClr val="FFFFFF"/>
              </a:solidFill>
            </a:endParaRPr>
          </a:p>
          <a:p>
            <a:pPr indent="-304800" lvl="1" marL="914400" rtl="0" algn="just">
              <a:lnSpc>
                <a:spcPct val="100000"/>
              </a:lnSpc>
              <a:spcBef>
                <a:spcPts val="0"/>
              </a:spcBef>
              <a:spcAft>
                <a:spcPts val="0"/>
              </a:spcAft>
              <a:buClr>
                <a:srgbClr val="FFFFFF"/>
              </a:buClr>
              <a:buSzPct val="100000"/>
              <a:buChar char="○"/>
            </a:pPr>
            <a:r>
              <a:rPr lang="en" sz="4800">
                <a:solidFill>
                  <a:srgbClr val="FFFFFF"/>
                </a:solidFill>
              </a:rPr>
              <a:t>A neighbourhood is taken around the keypoint location depending on the scale, and the gradient magnitude and direction is calculated in that region</a:t>
            </a:r>
            <a:endParaRPr sz="4800">
              <a:solidFill>
                <a:srgbClr val="FFFFFF"/>
              </a:solidFill>
            </a:endParaRPr>
          </a:p>
          <a:p>
            <a:pPr indent="-304800" lvl="0" marL="457200" rtl="0" algn="just">
              <a:lnSpc>
                <a:spcPct val="100000"/>
              </a:lnSpc>
              <a:spcBef>
                <a:spcPts val="0"/>
              </a:spcBef>
              <a:spcAft>
                <a:spcPts val="0"/>
              </a:spcAft>
              <a:buClr>
                <a:srgbClr val="FFFFFF"/>
              </a:buClr>
              <a:buSzPct val="100000"/>
              <a:buChar char="●"/>
            </a:pPr>
            <a:r>
              <a:rPr lang="en" sz="4800">
                <a:solidFill>
                  <a:srgbClr val="FFFFFF"/>
                </a:solidFill>
              </a:rPr>
              <a:t>Keypoint Descriptor</a:t>
            </a:r>
            <a:endParaRPr sz="4800">
              <a:solidFill>
                <a:srgbClr val="FFFFFF"/>
              </a:solidFill>
            </a:endParaRPr>
          </a:p>
          <a:p>
            <a:pPr indent="-304800" lvl="1" marL="914400" rtl="0" algn="just">
              <a:lnSpc>
                <a:spcPct val="100000"/>
              </a:lnSpc>
              <a:spcBef>
                <a:spcPts val="0"/>
              </a:spcBef>
              <a:spcAft>
                <a:spcPts val="0"/>
              </a:spcAft>
              <a:buClr>
                <a:srgbClr val="FFFFFF"/>
              </a:buClr>
              <a:buSzPct val="100000"/>
              <a:buChar char="○"/>
            </a:pPr>
            <a:r>
              <a:rPr lang="en" sz="4800">
                <a:solidFill>
                  <a:srgbClr val="FFFFFF"/>
                </a:solidFill>
              </a:rPr>
              <a:t>A 16x16 neighbourhood around the keypoint is taken. It is divided into 16 sub-blocks of 4x4 size. For each sub-block, 8 bin orientation histogram is created. So a total of 128 bin values are available.</a:t>
            </a:r>
            <a:endParaRPr sz="4800">
              <a:solidFill>
                <a:srgbClr val="FFFFFF"/>
              </a:solidFill>
            </a:endParaRPr>
          </a:p>
          <a:p>
            <a:pPr indent="-304800" lvl="0" marL="457200" rtl="0" algn="just">
              <a:lnSpc>
                <a:spcPct val="100000"/>
              </a:lnSpc>
              <a:spcBef>
                <a:spcPts val="0"/>
              </a:spcBef>
              <a:spcAft>
                <a:spcPts val="0"/>
              </a:spcAft>
              <a:buClr>
                <a:srgbClr val="FFFFFF"/>
              </a:buClr>
              <a:buSzPct val="100000"/>
              <a:buChar char="●"/>
            </a:pPr>
            <a:r>
              <a:rPr lang="en" sz="4800">
                <a:solidFill>
                  <a:srgbClr val="FFFFFF"/>
                </a:solidFill>
              </a:rPr>
              <a:t>Keypoint Matching</a:t>
            </a:r>
            <a:endParaRPr sz="4800">
              <a:solidFill>
                <a:srgbClr val="FFFFFF"/>
              </a:solidFill>
            </a:endParaRPr>
          </a:p>
          <a:p>
            <a:pPr indent="-304800" lvl="1" marL="914400" rtl="0" algn="just">
              <a:lnSpc>
                <a:spcPct val="100000"/>
              </a:lnSpc>
              <a:spcBef>
                <a:spcPts val="0"/>
              </a:spcBef>
              <a:spcAft>
                <a:spcPts val="0"/>
              </a:spcAft>
              <a:buClr>
                <a:srgbClr val="FFFFFF"/>
              </a:buClr>
              <a:buSzPct val="100000"/>
              <a:buChar char="○"/>
            </a:pPr>
            <a:r>
              <a:rPr lang="en" sz="4800">
                <a:solidFill>
                  <a:srgbClr val="FFFFFF"/>
                </a:solidFill>
              </a:rPr>
              <a:t>Keypoints between two images are matched by identifying their nearest neighbours. But in some cases, the second closest-match may be very near to the first. It may happen due to noise or some other reasons. In that case, ratio of closest-distance to second-closest distance is taken</a:t>
            </a:r>
            <a:endParaRPr sz="4800">
              <a:solidFill>
                <a:srgbClr val="FFFFFF"/>
              </a:solidFill>
            </a:endParaRPr>
          </a:p>
          <a:p>
            <a:pPr indent="0" lvl="0" marL="0" rtl="0" algn="l">
              <a:lnSpc>
                <a:spcPct val="100000"/>
              </a:lnSpc>
              <a:spcBef>
                <a:spcPts val="1100"/>
              </a:spcBef>
              <a:spcAft>
                <a:spcPts val="0"/>
              </a:spcAft>
              <a:buNone/>
            </a:pPr>
            <a:r>
              <a:t/>
            </a:r>
            <a:endParaRPr sz="1200">
              <a:solidFill>
                <a:srgbClr val="FFFFFF"/>
              </a:solidFill>
            </a:endParaRPr>
          </a:p>
          <a:p>
            <a:pPr indent="0" lvl="0" marL="0" rtl="0" algn="l">
              <a:spcBef>
                <a:spcPts val="1100"/>
              </a:spcBef>
              <a:spcAft>
                <a:spcPts val="0"/>
              </a:spcAft>
              <a:buNone/>
            </a:pPr>
            <a:r>
              <a:t/>
            </a:r>
            <a:endParaRPr sz="1200">
              <a:solidFill>
                <a:srgbClr val="FFFFFF"/>
              </a:solidFill>
            </a:endParaRPr>
          </a:p>
          <a:p>
            <a:pPr indent="0" lvl="0" marL="0" rtl="0" algn="l">
              <a:lnSpc>
                <a:spcPct val="100000"/>
              </a:lnSpc>
              <a:spcBef>
                <a:spcPts val="1100"/>
              </a:spcBef>
              <a:spcAft>
                <a:spcPts val="1200"/>
              </a:spcAft>
              <a:buNone/>
            </a:pPr>
            <a:r>
              <a:t/>
            </a:r>
            <a:endParaRPr sz="1200"/>
          </a:p>
        </p:txBody>
      </p:sp>
      <p:pic>
        <p:nvPicPr>
          <p:cNvPr id="228" name="Google Shape;228;p24"/>
          <p:cNvPicPr preferRelativeResize="0"/>
          <p:nvPr/>
        </p:nvPicPr>
        <p:blipFill>
          <a:blip r:embed="rId3">
            <a:alphaModFix/>
          </a:blip>
          <a:stretch>
            <a:fillRect/>
          </a:stretch>
        </p:blipFill>
        <p:spPr>
          <a:xfrm>
            <a:off x="6904100" y="120050"/>
            <a:ext cx="1942326" cy="158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alibri"/>
                <a:ea typeface="Calibri"/>
                <a:cs typeface="Calibri"/>
                <a:sym typeface="Calibri"/>
              </a:rPr>
              <a:t>What if</a:t>
            </a:r>
            <a:endParaRPr sz="4000">
              <a:latin typeface="Calibri"/>
              <a:ea typeface="Calibri"/>
              <a:cs typeface="Calibri"/>
              <a:sym typeface="Calibri"/>
            </a:endParaRPr>
          </a:p>
        </p:txBody>
      </p:sp>
      <p:sp>
        <p:nvSpPr>
          <p:cNvPr id="234" name="Google Shape;234;p2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SzPts val="1200"/>
              <a:buChar char="●"/>
            </a:pPr>
            <a:r>
              <a:rPr lang="en" sz="1200"/>
              <a:t>If we had a couple of more months and had we been provided the </a:t>
            </a:r>
            <a:r>
              <a:rPr lang="en" sz="1200"/>
              <a:t>data</a:t>
            </a:r>
            <a:r>
              <a:rPr lang="en" sz="1200"/>
              <a:t> earlier. Then with the videos from the depth-sensing camera. We would have tried to make use of the GPS location and track down the images taken from the same place at different points in time and tried to remove them from the dataset (because they are redundant images) because we wanted to train our object detection model with the best possible data for better accuracy.</a:t>
            </a:r>
            <a:endParaRPr sz="1200"/>
          </a:p>
          <a:p>
            <a:pPr indent="-304800" lvl="0" marL="457200" rtl="0" algn="just">
              <a:spcBef>
                <a:spcPts val="0"/>
              </a:spcBef>
              <a:spcAft>
                <a:spcPts val="0"/>
              </a:spcAft>
              <a:buSzPts val="1200"/>
              <a:buChar char="●"/>
            </a:pPr>
            <a:r>
              <a:rPr lang="en" sz="1200"/>
              <a:t>Also we </a:t>
            </a:r>
            <a:r>
              <a:rPr lang="en" sz="1200"/>
              <a:t>were</a:t>
            </a:r>
            <a:r>
              <a:rPr lang="en" sz="1200"/>
              <a:t> thinking of </a:t>
            </a:r>
            <a:r>
              <a:rPr lang="en" sz="1200"/>
              <a:t>using</a:t>
            </a:r>
            <a:r>
              <a:rPr lang="en" sz="1200"/>
              <a:t> the deep-sensing </a:t>
            </a:r>
            <a:r>
              <a:rPr lang="en" sz="1200"/>
              <a:t>camera</a:t>
            </a:r>
            <a:r>
              <a:rPr lang="en" sz="1200"/>
              <a:t> to </a:t>
            </a:r>
            <a:r>
              <a:rPr lang="en" sz="1200"/>
              <a:t>simplifies our calculations and result in a more accurate yield estimation.</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alibri"/>
                <a:ea typeface="Calibri"/>
                <a:cs typeface="Calibri"/>
                <a:sym typeface="Calibri"/>
              </a:rPr>
              <a:t>Yield Estimation</a:t>
            </a:r>
            <a:endParaRPr sz="4000">
              <a:latin typeface="Calibri"/>
              <a:ea typeface="Calibri"/>
              <a:cs typeface="Calibri"/>
              <a:sym typeface="Calibri"/>
            </a:endParaRPr>
          </a:p>
        </p:txBody>
      </p:sp>
      <p:sp>
        <p:nvSpPr>
          <p:cNvPr id="240" name="Google Shape;240;p26"/>
          <p:cNvSpPr txBox="1"/>
          <p:nvPr>
            <p:ph idx="1" type="body"/>
          </p:nvPr>
        </p:nvSpPr>
        <p:spPr>
          <a:xfrm>
            <a:off x="1297500" y="1542225"/>
            <a:ext cx="7038900" cy="2911200"/>
          </a:xfrm>
          <a:prstGeom prst="rect">
            <a:avLst/>
          </a:prstGeom>
        </p:spPr>
        <p:txBody>
          <a:bodyPr anchorCtr="0" anchor="t" bIns="91425" lIns="91425" spcFirstLastPara="1" rIns="91425" wrap="square" tIns="91425">
            <a:normAutofit fontScale="92500" lnSpcReduction="20000"/>
          </a:bodyPr>
          <a:lstStyle/>
          <a:p>
            <a:pPr indent="-304958" lvl="0" marL="457200" rtl="0" algn="just">
              <a:spcBef>
                <a:spcPts val="0"/>
              </a:spcBef>
              <a:spcAft>
                <a:spcPts val="0"/>
              </a:spcAft>
              <a:buSzPct val="100000"/>
              <a:buChar char="●"/>
            </a:pPr>
            <a:r>
              <a:rPr lang="en"/>
              <a:t>With the object detection code we are able to </a:t>
            </a:r>
            <a:r>
              <a:rPr lang="en"/>
              <a:t>obtain</a:t>
            </a:r>
            <a:r>
              <a:rPr lang="en"/>
              <a:t> the bounding boxes that are </a:t>
            </a:r>
            <a:r>
              <a:rPr lang="en"/>
              <a:t>acquire</a:t>
            </a:r>
            <a:r>
              <a:rPr lang="en"/>
              <a:t> from  the model. These boxes are not the one’s </a:t>
            </a:r>
            <a:r>
              <a:rPr lang="en"/>
              <a:t>which we label but what the model identifies for the specific object. By using these boxes we came up with a simple idea, to uptained the best yield estimation with a 3-D prediction from a 2-D images which does not contain distance information.</a:t>
            </a:r>
            <a:endParaRPr/>
          </a:p>
          <a:p>
            <a:pPr indent="-304958" lvl="0" marL="457200" rtl="0" algn="just">
              <a:spcBef>
                <a:spcPts val="0"/>
              </a:spcBef>
              <a:spcAft>
                <a:spcPts val="0"/>
              </a:spcAft>
              <a:buSzPct val="100000"/>
              <a:buChar char="●"/>
            </a:pPr>
            <a:r>
              <a:rPr lang="en"/>
              <a:t>Idea: fit an inverted cone within the bounding boxes for obtaining the yield estimation. We are to obtain the yield estimation by using the volume equation ⅓ pie r^2 h. Also by knowing the average grape size for the current variety which we are working will be sure as a reference. And will be use to convert between the image parameters in to actual measurements.</a:t>
            </a:r>
            <a:endParaRPr/>
          </a:p>
          <a:p>
            <a:pPr indent="-304958" lvl="0" marL="457200" rtl="0" algn="just">
              <a:spcBef>
                <a:spcPts val="0"/>
              </a:spcBef>
              <a:spcAft>
                <a:spcPts val="0"/>
              </a:spcAft>
              <a:buSzPct val="100000"/>
              <a:buChar char="●"/>
            </a:pPr>
            <a:r>
              <a:rPr lang="en"/>
              <a:t>Calculations: We extract both the height and the radius by using the generating boxes. The distance with in the y-coordinates will be set equal to the cone’s height. And the distance in the x-coordinates divide by 2 will be set to the radius.</a:t>
            </a:r>
            <a:endParaRPr/>
          </a:p>
          <a:p>
            <a:pPr indent="-304958" lvl="0" marL="457200" rtl="0" algn="just">
              <a:spcBef>
                <a:spcPts val="0"/>
              </a:spcBef>
              <a:spcAft>
                <a:spcPts val="0"/>
              </a:spcAft>
              <a:buSzPct val="100000"/>
              <a:buChar char="●"/>
            </a:pPr>
            <a:r>
              <a:rPr lang="en"/>
              <a:t>Benefits: by using a cone shape we are able to bring dept with in our prediction. </a:t>
            </a:r>
            <a:endParaRPr/>
          </a:p>
          <a:p>
            <a:pPr indent="-304958" lvl="0" marL="457200" rtl="0" algn="just">
              <a:spcBef>
                <a:spcPts val="0"/>
              </a:spcBef>
              <a:spcAft>
                <a:spcPts val="0"/>
              </a:spcAft>
              <a:buSzPct val="100000"/>
              <a:buChar char="●"/>
            </a:pPr>
            <a:r>
              <a:rPr lang="en"/>
              <a:t>Problems: some varieties have different shape clusters and as a result the  yield estimation will have a higher error margin as we approach the vertex cone. Also we need data providing actual yield per cluster for confirm and evaluating.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alibri"/>
                <a:ea typeface="Calibri"/>
                <a:cs typeface="Calibri"/>
                <a:sym typeface="Calibri"/>
              </a:rPr>
              <a:t>Conclusion</a:t>
            </a:r>
            <a:endParaRPr sz="4000">
              <a:latin typeface="Calibri"/>
              <a:ea typeface="Calibri"/>
              <a:cs typeface="Calibri"/>
              <a:sym typeface="Calibri"/>
            </a:endParaRPr>
          </a:p>
        </p:txBody>
      </p:sp>
      <p:sp>
        <p:nvSpPr>
          <p:cNvPr id="246" name="Google Shape;246;p2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By using TFDS we are able to format the data into </a:t>
            </a:r>
            <a:r>
              <a:rPr lang="en" sz="1200"/>
              <a:t>widely</a:t>
            </a:r>
            <a:r>
              <a:rPr lang="en" sz="1200"/>
              <a:t> use and recognize format. This allows the users to </a:t>
            </a:r>
            <a:r>
              <a:rPr lang="en" sz="1200"/>
              <a:t>convert</a:t>
            </a:r>
            <a:r>
              <a:rPr lang="en" sz="1200"/>
              <a:t> to another format easily and use </a:t>
            </a:r>
            <a:r>
              <a:rPr lang="en" sz="1200"/>
              <a:t>tools</a:t>
            </a:r>
            <a:r>
              <a:rPr lang="en" sz="1200"/>
              <a:t> like </a:t>
            </a:r>
            <a:r>
              <a:rPr lang="en" sz="1200"/>
              <a:t>tensorflow</a:t>
            </a:r>
            <a:r>
              <a:rPr lang="en" sz="1200"/>
              <a:t> that are compatible with this </a:t>
            </a:r>
            <a:r>
              <a:rPr lang="en" sz="1200"/>
              <a:t>format</a:t>
            </a:r>
            <a:r>
              <a:rPr lang="en" sz="1200"/>
              <a:t>.</a:t>
            </a:r>
            <a:endParaRPr sz="1200"/>
          </a:p>
          <a:p>
            <a:pPr indent="-304800" lvl="0" marL="457200" rtl="0" algn="l">
              <a:spcBef>
                <a:spcPts val="0"/>
              </a:spcBef>
              <a:spcAft>
                <a:spcPts val="0"/>
              </a:spcAft>
              <a:buSzPts val="1200"/>
              <a:buChar char="●"/>
            </a:pPr>
            <a:r>
              <a:rPr lang="en" sz="1200"/>
              <a:t>With the data anomaly pipeline, the accuracy of the model was stabilized around 75% for all the images</a:t>
            </a:r>
            <a:endParaRPr sz="1200"/>
          </a:p>
          <a:p>
            <a:pPr indent="-304800" lvl="1" marL="914400" rtl="0" algn="l">
              <a:spcBef>
                <a:spcPts val="0"/>
              </a:spcBef>
              <a:spcAft>
                <a:spcPts val="0"/>
              </a:spcAft>
              <a:buSzPts val="1200"/>
              <a:buChar char="○"/>
            </a:pPr>
            <a:r>
              <a:rPr lang="en" sz="1200"/>
              <a:t>Without the removal of the repetitive data, the </a:t>
            </a:r>
            <a:r>
              <a:rPr lang="en" sz="1200"/>
              <a:t>accuracy</a:t>
            </a:r>
            <a:r>
              <a:rPr lang="en" sz="1200"/>
              <a:t> of the model was unstable and was between the range of 45% to 85%</a:t>
            </a:r>
            <a:endParaRPr sz="1200"/>
          </a:p>
          <a:p>
            <a:pPr indent="-304800" lvl="0" marL="457200" rtl="0" algn="l">
              <a:spcBef>
                <a:spcPts val="0"/>
              </a:spcBef>
              <a:spcAft>
                <a:spcPts val="0"/>
              </a:spcAft>
              <a:buSzPts val="1200"/>
              <a:buChar char="●"/>
            </a:pPr>
            <a:r>
              <a:rPr lang="en" sz="1200"/>
              <a:t>With the removal of the redundant data, we would be saving on storage space as well as making sure our model isn’t biased</a:t>
            </a:r>
            <a:endParaRPr sz="1200"/>
          </a:p>
          <a:p>
            <a:pPr indent="0" lvl="0" marL="0" rtl="0" algn="l">
              <a:spcBef>
                <a:spcPts val="1200"/>
              </a:spcBef>
              <a:spcAft>
                <a:spcPts val="120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Calibri"/>
                <a:ea typeface="Calibri"/>
                <a:cs typeface="Calibri"/>
                <a:sym typeface="Calibri"/>
              </a:rPr>
              <a:t>Works cited </a:t>
            </a:r>
            <a:endParaRPr sz="4000">
              <a:latin typeface="Calibri"/>
              <a:ea typeface="Calibri"/>
              <a:cs typeface="Calibri"/>
              <a:sym typeface="Calibri"/>
            </a:endParaRPr>
          </a:p>
        </p:txBody>
      </p:sp>
      <p:sp>
        <p:nvSpPr>
          <p:cNvPr id="252" name="Google Shape;252;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u="sng">
                <a:solidFill>
                  <a:schemeClr val="hlink"/>
                </a:solidFill>
                <a:hlinkClick r:id="rId3"/>
              </a:rPr>
              <a:t>https://www.tensorflow.org/datasets/overvie</a:t>
            </a:r>
            <a:r>
              <a:rPr lang="en" sz="1000" u="sng">
                <a:solidFill>
                  <a:schemeClr val="hlink"/>
                </a:solidFill>
                <a:hlinkClick r:id="rId4"/>
              </a:rPr>
              <a:t>w</a:t>
            </a:r>
            <a:endParaRPr sz="1000"/>
          </a:p>
          <a:p>
            <a:pPr indent="-292100" lvl="0" marL="457200" rtl="0" algn="l">
              <a:spcBef>
                <a:spcPts val="0"/>
              </a:spcBef>
              <a:spcAft>
                <a:spcPts val="0"/>
              </a:spcAft>
              <a:buSzPts val="1000"/>
              <a:buChar char="●"/>
            </a:pPr>
            <a:r>
              <a:rPr lang="en" sz="1000" u="sng">
                <a:solidFill>
                  <a:schemeClr val="hlink"/>
                </a:solidFill>
                <a:hlinkClick r:id="rId5"/>
              </a:rPr>
              <a:t>https://github.com/tensorflow/datasets</a:t>
            </a:r>
            <a:endParaRPr sz="1000"/>
          </a:p>
          <a:p>
            <a:pPr indent="-292100" lvl="0" marL="457200" rtl="0" algn="l">
              <a:spcBef>
                <a:spcPts val="0"/>
              </a:spcBef>
              <a:spcAft>
                <a:spcPts val="0"/>
              </a:spcAft>
              <a:buSzPts val="1000"/>
              <a:buChar char="●"/>
            </a:pPr>
            <a:r>
              <a:rPr lang="en" sz="1000" u="sng">
                <a:solidFill>
                  <a:schemeClr val="hlink"/>
                </a:solidFill>
                <a:hlinkClick r:id="rId6"/>
              </a:rPr>
              <a:t>https://blog.roboflow.com/how-to-train-yolov5-on-a-custom-dataset/</a:t>
            </a:r>
            <a:endParaRPr sz="1000"/>
          </a:p>
          <a:p>
            <a:pPr indent="-292100" lvl="0" marL="457200" rtl="0" algn="l">
              <a:spcBef>
                <a:spcPts val="0"/>
              </a:spcBef>
              <a:spcAft>
                <a:spcPts val="0"/>
              </a:spcAft>
              <a:buSzPts val="1000"/>
              <a:buChar char="●"/>
            </a:pPr>
            <a:r>
              <a:rPr lang="en" sz="1000" u="sng">
                <a:solidFill>
                  <a:schemeClr val="hlink"/>
                </a:solidFill>
                <a:hlinkClick r:id="rId7"/>
              </a:rPr>
              <a:t>https://www.researchgate.net/publication/329073077_Tomato_Yield_Estimation_Based_on_Object_Detection</a:t>
            </a:r>
            <a:endParaRPr sz="1000"/>
          </a:p>
          <a:p>
            <a:pPr indent="-292100" lvl="0" marL="457200" rtl="0" algn="l">
              <a:spcBef>
                <a:spcPts val="0"/>
              </a:spcBef>
              <a:spcAft>
                <a:spcPts val="0"/>
              </a:spcAft>
              <a:buSzPts val="1000"/>
              <a:buChar char="●"/>
            </a:pPr>
            <a:r>
              <a:rPr lang="en" sz="1000" u="sng">
                <a:solidFill>
                  <a:schemeClr val="hlink"/>
                </a:solidFill>
                <a:hlinkClick r:id="rId8"/>
              </a:rPr>
              <a:t>https://towardsdatascience.com/how-to-train-a-custom-object-detection-model-with-yolo-v5-917e9ce13208</a:t>
            </a:r>
            <a:endParaRPr sz="1000"/>
          </a:p>
          <a:p>
            <a:pPr indent="-292100" lvl="0" marL="457200" rtl="0" algn="l">
              <a:spcBef>
                <a:spcPts val="0"/>
              </a:spcBef>
              <a:spcAft>
                <a:spcPts val="0"/>
              </a:spcAft>
              <a:buSzPts val="1000"/>
              <a:buChar char="●"/>
            </a:pPr>
            <a:r>
              <a:rPr lang="en" sz="1000" u="sng">
                <a:solidFill>
                  <a:schemeClr val="hlink"/>
                </a:solidFill>
                <a:hlinkClick r:id="rId9"/>
              </a:rPr>
              <a:t>https://github.com/edwardanderson/ci2v</a:t>
            </a:r>
            <a:endParaRPr sz="1000"/>
          </a:p>
          <a:p>
            <a:pPr indent="-292100" lvl="0" marL="457200" rtl="0" algn="l">
              <a:spcBef>
                <a:spcPts val="0"/>
              </a:spcBef>
              <a:spcAft>
                <a:spcPts val="0"/>
              </a:spcAft>
              <a:buSzPts val="1000"/>
              <a:buChar char="●"/>
            </a:pPr>
            <a:r>
              <a:rPr lang="en" sz="1000" u="sng">
                <a:solidFill>
                  <a:schemeClr val="hlink"/>
                </a:solidFill>
                <a:hlinkClick r:id="rId10"/>
              </a:rPr>
              <a:t>https://www.geeksforgeeks.org/extract-images-from-video-in-python/</a:t>
            </a:r>
            <a:endParaRPr sz="1000"/>
          </a:p>
          <a:p>
            <a:pPr indent="-292100" lvl="0" marL="457200" rtl="0" algn="l">
              <a:spcBef>
                <a:spcPts val="0"/>
              </a:spcBef>
              <a:spcAft>
                <a:spcPts val="0"/>
              </a:spcAft>
              <a:buSzPts val="1000"/>
              <a:buChar char="●"/>
            </a:pPr>
            <a:r>
              <a:rPr lang="en" sz="1000" u="sng">
                <a:solidFill>
                  <a:schemeClr val="hlink"/>
                </a:solidFill>
                <a:hlinkClick r:id="rId11"/>
              </a:rPr>
              <a:t>https://www.programmersought.com/article/85065300266/</a:t>
            </a:r>
            <a:endParaRPr sz="1000"/>
          </a:p>
          <a:p>
            <a:pPr indent="-292100" lvl="0" marL="457200" rtl="0" algn="l">
              <a:spcBef>
                <a:spcPts val="0"/>
              </a:spcBef>
              <a:spcAft>
                <a:spcPts val="0"/>
              </a:spcAft>
              <a:buSzPts val="1000"/>
              <a:buChar char="●"/>
            </a:pPr>
            <a:r>
              <a:rPr lang="en" sz="1000" u="sng">
                <a:solidFill>
                  <a:schemeClr val="hlink"/>
                </a:solidFill>
                <a:hlinkClick r:id="rId12"/>
              </a:rPr>
              <a:t>https://towardsdatascience.com/autoencoder-neural-network-for-anomaly-detection-with-unlabeled-dataset-af9051a048</a:t>
            </a:r>
            <a:endParaRPr sz="1000"/>
          </a:p>
          <a:p>
            <a:pPr indent="-292100" lvl="0" marL="457200" rtl="0" algn="l">
              <a:spcBef>
                <a:spcPts val="0"/>
              </a:spcBef>
              <a:spcAft>
                <a:spcPts val="0"/>
              </a:spcAft>
              <a:buSzPts val="1000"/>
              <a:buChar char="●"/>
            </a:pPr>
            <a:r>
              <a:rPr lang="en" sz="1000" u="sng">
                <a:solidFill>
                  <a:schemeClr val="hlink"/>
                </a:solidFill>
                <a:hlinkClick r:id="rId13"/>
              </a:rPr>
              <a:t>https://docs.opencv.org/master/da/df5/tutorial_py_sift_intro.html</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alibri"/>
                <a:ea typeface="Calibri"/>
                <a:cs typeface="Calibri"/>
                <a:sym typeface="Calibri"/>
              </a:rPr>
              <a:t>Introduction</a:t>
            </a:r>
            <a:endParaRPr sz="4000">
              <a:latin typeface="Calibri"/>
              <a:ea typeface="Calibri"/>
              <a:cs typeface="Calibri"/>
              <a:sym typeface="Calibri"/>
            </a:endParaRPr>
          </a:p>
        </p:txBody>
      </p:sp>
      <p:sp>
        <p:nvSpPr>
          <p:cNvPr id="141" name="Google Shape;141;p14"/>
          <p:cNvSpPr txBox="1"/>
          <p:nvPr>
            <p:ph idx="1" type="body"/>
          </p:nvPr>
        </p:nvSpPr>
        <p:spPr>
          <a:xfrm>
            <a:off x="1204500" y="1534400"/>
            <a:ext cx="71319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Machine learning projects use huge datasets to train models</a:t>
            </a:r>
            <a:endParaRPr sz="1200"/>
          </a:p>
          <a:p>
            <a:pPr indent="-304800" lvl="0" marL="457200" rtl="0" algn="l">
              <a:spcBef>
                <a:spcPts val="0"/>
              </a:spcBef>
              <a:spcAft>
                <a:spcPts val="0"/>
              </a:spcAft>
              <a:buSzPts val="1200"/>
              <a:buChar char="●"/>
            </a:pPr>
            <a:r>
              <a:rPr lang="en" sz="1200"/>
              <a:t>Large datasets have large storage costs - hundreds of terabytes or more</a:t>
            </a:r>
            <a:endParaRPr sz="1200"/>
          </a:p>
          <a:p>
            <a:pPr indent="-304800" lvl="0" marL="457200" rtl="0" algn="l">
              <a:spcBef>
                <a:spcPts val="0"/>
              </a:spcBef>
              <a:spcAft>
                <a:spcPts val="0"/>
              </a:spcAft>
              <a:buSzPts val="1200"/>
              <a:buChar char="●"/>
            </a:pPr>
            <a:r>
              <a:rPr lang="en" sz="1200"/>
              <a:t>Lots of data, especially in video datasets, are redundant.</a:t>
            </a:r>
            <a:endParaRPr sz="1200"/>
          </a:p>
          <a:p>
            <a:pPr indent="-304800" lvl="0" marL="457200" rtl="0" algn="l">
              <a:spcBef>
                <a:spcPts val="0"/>
              </a:spcBef>
              <a:spcAft>
                <a:spcPts val="0"/>
              </a:spcAft>
              <a:buSzPts val="1200"/>
              <a:buChar char="●"/>
            </a:pPr>
            <a:r>
              <a:rPr lang="en" sz="1200"/>
              <a:t>Models train better and more efficiently with less redundant data - data bias!</a:t>
            </a:r>
            <a:endParaRPr sz="1200"/>
          </a:p>
          <a:p>
            <a:pPr indent="-304800" lvl="0" marL="457200" rtl="0" algn="l">
              <a:spcBef>
                <a:spcPts val="0"/>
              </a:spcBef>
              <a:spcAft>
                <a:spcPts val="0"/>
              </a:spcAft>
              <a:buSzPts val="1200"/>
              <a:buChar char="●"/>
            </a:pPr>
            <a:r>
              <a:rPr lang="en" sz="1200"/>
              <a:t>Difficult to manually pick good data - machine learning automation can solve the problem.</a:t>
            </a:r>
            <a:endParaRPr sz="1200"/>
          </a:p>
          <a:p>
            <a:pPr indent="-304800" lvl="0" marL="457200" rtl="0" algn="l">
              <a:spcBef>
                <a:spcPts val="0"/>
              </a:spcBef>
              <a:spcAft>
                <a:spcPts val="0"/>
              </a:spcAft>
              <a:buSzPts val="1200"/>
              <a:buChar char="●"/>
            </a:pPr>
            <a:r>
              <a:rPr lang="en" sz="1200"/>
              <a:t>Classified what is good data for the model.</a:t>
            </a:r>
            <a:endParaRPr sz="1200"/>
          </a:p>
          <a:p>
            <a:pPr indent="-304800" lvl="0" marL="457200" rtl="0" algn="l">
              <a:spcBef>
                <a:spcPts val="0"/>
              </a:spcBef>
              <a:spcAft>
                <a:spcPts val="0"/>
              </a:spcAft>
              <a:buSzPts val="1200"/>
              <a:buChar char="●"/>
            </a:pPr>
            <a:r>
              <a:rPr lang="en" sz="1200"/>
              <a:t>Being able to identified anomalies and remove them.</a:t>
            </a:r>
            <a:endParaRPr sz="1200"/>
          </a:p>
          <a:p>
            <a:pPr indent="0" lvl="0" marL="457200" rtl="0" algn="l">
              <a:spcBef>
                <a:spcPts val="1200"/>
              </a:spcBef>
              <a:spcAft>
                <a:spcPts val="1200"/>
              </a:spcAft>
              <a:buNone/>
            </a:pPr>
            <a:r>
              <a:t/>
            </a:r>
            <a:endParaRPr/>
          </a:p>
        </p:txBody>
      </p:sp>
      <p:pic>
        <p:nvPicPr>
          <p:cNvPr id="142" name="Google Shape;142;p14"/>
          <p:cNvPicPr preferRelativeResize="0"/>
          <p:nvPr/>
        </p:nvPicPr>
        <p:blipFill>
          <a:blip r:embed="rId3">
            <a:alphaModFix/>
          </a:blip>
          <a:stretch>
            <a:fillRect/>
          </a:stretch>
        </p:blipFill>
        <p:spPr>
          <a:xfrm>
            <a:off x="5373050" y="393750"/>
            <a:ext cx="2883325" cy="661400"/>
          </a:xfrm>
          <a:prstGeom prst="rect">
            <a:avLst/>
          </a:prstGeom>
          <a:noFill/>
          <a:ln>
            <a:noFill/>
          </a:ln>
        </p:spPr>
      </p:pic>
      <p:pic>
        <p:nvPicPr>
          <p:cNvPr id="143" name="Google Shape;143;p14"/>
          <p:cNvPicPr preferRelativeResize="0"/>
          <p:nvPr/>
        </p:nvPicPr>
        <p:blipFill>
          <a:blip r:embed="rId4">
            <a:alphaModFix/>
          </a:blip>
          <a:stretch>
            <a:fillRect/>
          </a:stretch>
        </p:blipFill>
        <p:spPr>
          <a:xfrm>
            <a:off x="642475" y="3090275"/>
            <a:ext cx="3020876" cy="1880774"/>
          </a:xfrm>
          <a:prstGeom prst="rect">
            <a:avLst/>
          </a:prstGeom>
          <a:noFill/>
          <a:ln>
            <a:noFill/>
          </a:ln>
        </p:spPr>
      </p:pic>
      <p:cxnSp>
        <p:nvCxnSpPr>
          <p:cNvPr id="144" name="Google Shape;144;p14"/>
          <p:cNvCxnSpPr/>
          <p:nvPr/>
        </p:nvCxnSpPr>
        <p:spPr>
          <a:xfrm>
            <a:off x="3922375" y="3949775"/>
            <a:ext cx="858600" cy="0"/>
          </a:xfrm>
          <a:prstGeom prst="straightConnector1">
            <a:avLst/>
          </a:prstGeom>
          <a:noFill/>
          <a:ln cap="flat" cmpd="sng" w="9525">
            <a:solidFill>
              <a:schemeClr val="dk2"/>
            </a:solidFill>
            <a:prstDash val="solid"/>
            <a:round/>
            <a:headEnd len="med" w="med" type="none"/>
            <a:tailEnd len="med" w="med" type="triangle"/>
          </a:ln>
        </p:spPr>
      </p:cxnSp>
      <p:pic>
        <p:nvPicPr>
          <p:cNvPr id="145" name="Google Shape;145;p14"/>
          <p:cNvPicPr preferRelativeResize="0"/>
          <p:nvPr/>
        </p:nvPicPr>
        <p:blipFill>
          <a:blip r:embed="rId5">
            <a:alphaModFix/>
          </a:blip>
          <a:stretch>
            <a:fillRect/>
          </a:stretch>
        </p:blipFill>
        <p:spPr>
          <a:xfrm>
            <a:off x="5040000" y="3076909"/>
            <a:ext cx="3020876" cy="1907515"/>
          </a:xfrm>
          <a:prstGeom prst="rect">
            <a:avLst/>
          </a:prstGeom>
          <a:noFill/>
          <a:ln>
            <a:noFill/>
          </a:ln>
        </p:spPr>
      </p:pic>
      <p:sp>
        <p:nvSpPr>
          <p:cNvPr id="146" name="Google Shape;146;p14"/>
          <p:cNvSpPr txBox="1"/>
          <p:nvPr/>
        </p:nvSpPr>
        <p:spPr>
          <a:xfrm>
            <a:off x="3922375" y="4081400"/>
            <a:ext cx="858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Lato"/>
                <a:ea typeface="Lato"/>
                <a:cs typeface="Lato"/>
                <a:sym typeface="Lato"/>
              </a:rPr>
              <a:t>Very little difference!</a:t>
            </a:r>
            <a:endParaRPr sz="1100">
              <a:solidFill>
                <a:srgbClr val="FFFFFF"/>
              </a:solidFill>
              <a:latin typeface="Lato"/>
              <a:ea typeface="Lato"/>
              <a:cs typeface="Lato"/>
              <a:sym typeface="Lato"/>
            </a:endParaRPr>
          </a:p>
        </p:txBody>
      </p:sp>
      <p:pic>
        <p:nvPicPr>
          <p:cNvPr id="147" name="Google Shape;147;p14"/>
          <p:cNvPicPr preferRelativeResize="0"/>
          <p:nvPr/>
        </p:nvPicPr>
        <p:blipFill>
          <a:blip r:embed="rId6">
            <a:alphaModFix/>
          </a:blip>
          <a:stretch>
            <a:fillRect/>
          </a:stretch>
        </p:blipFill>
        <p:spPr>
          <a:xfrm>
            <a:off x="2369925" y="1149250"/>
            <a:ext cx="5886450" cy="476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alibri"/>
                <a:ea typeface="Calibri"/>
                <a:cs typeface="Calibri"/>
                <a:sym typeface="Calibri"/>
              </a:rPr>
              <a:t>Overall Pipeline</a:t>
            </a:r>
            <a:endParaRPr sz="4000">
              <a:latin typeface="Calibri"/>
              <a:ea typeface="Calibri"/>
              <a:cs typeface="Calibri"/>
              <a:sym typeface="Calibri"/>
            </a:endParaRPr>
          </a:p>
        </p:txBody>
      </p:sp>
      <p:sp>
        <p:nvSpPr>
          <p:cNvPr id="153" name="Google Shape;153;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15"/>
          <p:cNvPicPr preferRelativeResize="0"/>
          <p:nvPr/>
        </p:nvPicPr>
        <p:blipFill>
          <a:blip r:embed="rId3">
            <a:alphaModFix/>
          </a:blip>
          <a:stretch>
            <a:fillRect/>
          </a:stretch>
        </p:blipFill>
        <p:spPr>
          <a:xfrm>
            <a:off x="4837950" y="0"/>
            <a:ext cx="416885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latin typeface="Calibri"/>
                <a:ea typeface="Calibri"/>
                <a:cs typeface="Calibri"/>
                <a:sym typeface="Calibri"/>
              </a:rPr>
              <a:t>Labeling</a:t>
            </a:r>
            <a:r>
              <a:rPr lang="en" sz="4400">
                <a:latin typeface="Calibri"/>
                <a:ea typeface="Calibri"/>
                <a:cs typeface="Calibri"/>
                <a:sym typeface="Calibri"/>
              </a:rPr>
              <a:t> </a:t>
            </a:r>
            <a:endParaRPr sz="4400">
              <a:latin typeface="Calibri"/>
              <a:ea typeface="Calibri"/>
              <a:cs typeface="Calibri"/>
              <a:sym typeface="Calibri"/>
            </a:endParaRPr>
          </a:p>
          <a:p>
            <a:pPr indent="0" lvl="0" marL="0" rtl="0" algn="l">
              <a:spcBef>
                <a:spcPts val="0"/>
              </a:spcBef>
              <a:spcAft>
                <a:spcPts val="0"/>
              </a:spcAft>
              <a:buNone/>
            </a:pPr>
            <a:r>
              <a:t/>
            </a:r>
            <a:endParaRPr/>
          </a:p>
        </p:txBody>
      </p:sp>
      <p:sp>
        <p:nvSpPr>
          <p:cNvPr id="160" name="Google Shape;160;p16"/>
          <p:cNvSpPr txBox="1"/>
          <p:nvPr>
            <p:ph idx="1" type="body"/>
          </p:nvPr>
        </p:nvSpPr>
        <p:spPr>
          <a:xfrm>
            <a:off x="1297500" y="1161750"/>
            <a:ext cx="38607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Separated videos into separate frames</a:t>
            </a:r>
            <a:endParaRPr sz="1200"/>
          </a:p>
          <a:p>
            <a:pPr indent="-304800" lvl="0" marL="457200" rtl="0" algn="l">
              <a:spcBef>
                <a:spcPts val="0"/>
              </a:spcBef>
              <a:spcAft>
                <a:spcPts val="0"/>
              </a:spcAft>
              <a:buSzPts val="1200"/>
              <a:buChar char="●"/>
            </a:pPr>
            <a:r>
              <a:rPr lang="en" sz="1200"/>
              <a:t>Used Supervisely for semi-automated labeling, which saves a lot of time</a:t>
            </a:r>
            <a:endParaRPr sz="1200"/>
          </a:p>
          <a:p>
            <a:pPr indent="-304800" lvl="0" marL="457200" rtl="0" algn="l">
              <a:spcBef>
                <a:spcPts val="0"/>
              </a:spcBef>
              <a:spcAft>
                <a:spcPts val="0"/>
              </a:spcAft>
              <a:buSzPts val="1200"/>
              <a:buChar char="●"/>
            </a:pPr>
            <a:r>
              <a:rPr lang="en" sz="1200"/>
              <a:t>Used Roboflow to augment data and convert annotated images to Yolo V5 format</a:t>
            </a:r>
            <a:endParaRPr sz="1200"/>
          </a:p>
          <a:p>
            <a:pPr indent="-304800" lvl="0" marL="457200" rtl="0" algn="l">
              <a:spcBef>
                <a:spcPts val="0"/>
              </a:spcBef>
              <a:spcAft>
                <a:spcPts val="0"/>
              </a:spcAft>
              <a:buSzPts val="1200"/>
              <a:buChar char="●"/>
            </a:pPr>
            <a:r>
              <a:rPr lang="en" sz="1200"/>
              <a:t>Annotate using rectangular labels</a:t>
            </a:r>
            <a:endParaRPr sz="1200"/>
          </a:p>
          <a:p>
            <a:pPr indent="-304800" lvl="0" marL="457200" rtl="0" algn="l">
              <a:spcBef>
                <a:spcPts val="0"/>
              </a:spcBef>
              <a:spcAft>
                <a:spcPts val="0"/>
              </a:spcAft>
              <a:buSzPts val="1200"/>
              <a:buChar char="●"/>
            </a:pPr>
            <a:r>
              <a:rPr lang="en" sz="1200"/>
              <a:t>Mark all </a:t>
            </a:r>
            <a:r>
              <a:rPr lang="en" sz="1200"/>
              <a:t>visible subjects</a:t>
            </a:r>
            <a:endParaRPr sz="1200"/>
          </a:p>
          <a:p>
            <a:pPr indent="0" lvl="0" marL="457200" rtl="0" algn="l">
              <a:spcBef>
                <a:spcPts val="1200"/>
              </a:spcBef>
              <a:spcAft>
                <a:spcPts val="1200"/>
              </a:spcAft>
              <a:buNone/>
            </a:pPr>
            <a:r>
              <a:t/>
            </a:r>
            <a:endParaRPr/>
          </a:p>
        </p:txBody>
      </p:sp>
      <p:pic>
        <p:nvPicPr>
          <p:cNvPr id="161" name="Google Shape;161;p16"/>
          <p:cNvPicPr preferRelativeResize="0"/>
          <p:nvPr/>
        </p:nvPicPr>
        <p:blipFill rotWithShape="1">
          <a:blip r:embed="rId3">
            <a:alphaModFix/>
          </a:blip>
          <a:srcRect b="18178" l="21091" r="18284" t="32436"/>
          <a:stretch/>
        </p:blipFill>
        <p:spPr>
          <a:xfrm>
            <a:off x="806675" y="2989150"/>
            <a:ext cx="4921475" cy="1927400"/>
          </a:xfrm>
          <a:prstGeom prst="rect">
            <a:avLst/>
          </a:prstGeom>
          <a:noFill/>
          <a:ln>
            <a:noFill/>
          </a:ln>
        </p:spPr>
      </p:pic>
      <p:pic>
        <p:nvPicPr>
          <p:cNvPr id="162" name="Google Shape;162;p16"/>
          <p:cNvPicPr preferRelativeResize="0"/>
          <p:nvPr/>
        </p:nvPicPr>
        <p:blipFill rotWithShape="1">
          <a:blip r:embed="rId4">
            <a:alphaModFix/>
          </a:blip>
          <a:srcRect b="11746" l="0" r="0" t="0"/>
          <a:stretch/>
        </p:blipFill>
        <p:spPr>
          <a:xfrm>
            <a:off x="6576775" y="2136126"/>
            <a:ext cx="1638000" cy="2780425"/>
          </a:xfrm>
          <a:prstGeom prst="rect">
            <a:avLst/>
          </a:prstGeom>
          <a:noFill/>
          <a:ln>
            <a:noFill/>
          </a:ln>
        </p:spPr>
      </p:pic>
      <p:pic>
        <p:nvPicPr>
          <p:cNvPr id="163" name="Google Shape;163;p16"/>
          <p:cNvPicPr preferRelativeResize="0"/>
          <p:nvPr/>
        </p:nvPicPr>
        <p:blipFill>
          <a:blip r:embed="rId5">
            <a:alphaModFix/>
          </a:blip>
          <a:stretch>
            <a:fillRect/>
          </a:stretch>
        </p:blipFill>
        <p:spPr>
          <a:xfrm>
            <a:off x="5461198" y="168875"/>
            <a:ext cx="2753575" cy="164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7"/>
          <p:cNvPicPr preferRelativeResize="0"/>
          <p:nvPr/>
        </p:nvPicPr>
        <p:blipFill>
          <a:blip r:embed="rId3">
            <a:alphaModFix/>
          </a:blip>
          <a:stretch>
            <a:fillRect/>
          </a:stretch>
        </p:blipFill>
        <p:spPr>
          <a:xfrm>
            <a:off x="322575" y="1567550"/>
            <a:ext cx="516300" cy="3022225"/>
          </a:xfrm>
          <a:prstGeom prst="rect">
            <a:avLst/>
          </a:prstGeom>
          <a:noFill/>
          <a:ln>
            <a:noFill/>
          </a:ln>
        </p:spPr>
      </p:pic>
      <p:pic>
        <p:nvPicPr>
          <p:cNvPr id="169" name="Google Shape;169;p17"/>
          <p:cNvPicPr preferRelativeResize="0"/>
          <p:nvPr/>
        </p:nvPicPr>
        <p:blipFill>
          <a:blip r:embed="rId4">
            <a:alphaModFix/>
          </a:blip>
          <a:stretch>
            <a:fillRect/>
          </a:stretch>
        </p:blipFill>
        <p:spPr>
          <a:xfrm>
            <a:off x="2042475" y="1567550"/>
            <a:ext cx="3217750" cy="3118450"/>
          </a:xfrm>
          <a:prstGeom prst="rect">
            <a:avLst/>
          </a:prstGeom>
          <a:noFill/>
          <a:ln>
            <a:noFill/>
          </a:ln>
        </p:spPr>
      </p:pic>
      <p:sp>
        <p:nvSpPr>
          <p:cNvPr id="170" name="Google Shape;170;p17"/>
          <p:cNvSpPr txBox="1"/>
          <p:nvPr/>
        </p:nvSpPr>
        <p:spPr>
          <a:xfrm>
            <a:off x="902625" y="2923300"/>
            <a:ext cx="139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Lato"/>
                <a:ea typeface="Lato"/>
                <a:cs typeface="Lato"/>
                <a:sym typeface="Lato"/>
              </a:rPr>
              <a:t>Use the rectangular label tool</a:t>
            </a:r>
            <a:endParaRPr sz="1200">
              <a:solidFill>
                <a:srgbClr val="FFFFFF"/>
              </a:solidFill>
              <a:latin typeface="Lato"/>
              <a:ea typeface="Lato"/>
              <a:cs typeface="Lato"/>
              <a:sym typeface="Lato"/>
            </a:endParaRPr>
          </a:p>
        </p:txBody>
      </p:sp>
      <p:sp>
        <p:nvSpPr>
          <p:cNvPr id="171" name="Google Shape;171;p17"/>
          <p:cNvSpPr txBox="1"/>
          <p:nvPr/>
        </p:nvSpPr>
        <p:spPr>
          <a:xfrm>
            <a:off x="1863350" y="990375"/>
            <a:ext cx="387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Lato"/>
                <a:ea typeface="Lato"/>
                <a:cs typeface="Lato"/>
                <a:sym typeface="Lato"/>
              </a:rPr>
              <a:t>Draw from corner to corner of your subject, keeping as much as possible within the rectangle</a:t>
            </a:r>
            <a:endParaRPr sz="1200">
              <a:solidFill>
                <a:srgbClr val="FFFFFF"/>
              </a:solidFill>
              <a:latin typeface="Lato"/>
              <a:ea typeface="Lato"/>
              <a:cs typeface="Lato"/>
              <a:sym typeface="Lato"/>
            </a:endParaRPr>
          </a:p>
        </p:txBody>
      </p:sp>
      <p:pic>
        <p:nvPicPr>
          <p:cNvPr id="172" name="Google Shape;172;p17"/>
          <p:cNvPicPr preferRelativeResize="0"/>
          <p:nvPr/>
        </p:nvPicPr>
        <p:blipFill>
          <a:blip r:embed="rId5">
            <a:alphaModFix/>
          </a:blip>
          <a:stretch>
            <a:fillRect/>
          </a:stretch>
        </p:blipFill>
        <p:spPr>
          <a:xfrm>
            <a:off x="5961848" y="1700850"/>
            <a:ext cx="2753575" cy="1647300"/>
          </a:xfrm>
          <a:prstGeom prst="rect">
            <a:avLst/>
          </a:prstGeom>
          <a:noFill/>
          <a:ln>
            <a:noFill/>
          </a:ln>
        </p:spPr>
      </p:pic>
      <p:sp>
        <p:nvSpPr>
          <p:cNvPr id="173" name="Google Shape;173;p17"/>
          <p:cNvSpPr txBox="1"/>
          <p:nvPr/>
        </p:nvSpPr>
        <p:spPr>
          <a:xfrm>
            <a:off x="5999513" y="915750"/>
            <a:ext cx="271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Lato"/>
                <a:ea typeface="Lato"/>
                <a:cs typeface="Lato"/>
                <a:sym typeface="Lato"/>
              </a:rPr>
              <a:t>Use tracking to auto-generate frames (fewer is better and results in less tracking errors)</a:t>
            </a:r>
            <a:endParaRPr sz="1200">
              <a:solidFill>
                <a:srgbClr val="FFFFFF"/>
              </a:solidFill>
              <a:latin typeface="Lato"/>
              <a:ea typeface="Lato"/>
              <a:cs typeface="Lato"/>
              <a:sym typeface="Lato"/>
            </a:endParaRPr>
          </a:p>
        </p:txBody>
      </p:sp>
      <p:sp>
        <p:nvSpPr>
          <p:cNvPr id="174" name="Google Shape;174;p17"/>
          <p:cNvSpPr/>
          <p:nvPr/>
        </p:nvSpPr>
        <p:spPr>
          <a:xfrm>
            <a:off x="251475" y="3078675"/>
            <a:ext cx="658500" cy="451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17"/>
          <p:cNvPicPr preferRelativeResize="0"/>
          <p:nvPr/>
        </p:nvPicPr>
        <p:blipFill>
          <a:blip r:embed="rId6">
            <a:alphaModFix/>
          </a:blip>
          <a:stretch>
            <a:fillRect/>
          </a:stretch>
        </p:blipFill>
        <p:spPr>
          <a:xfrm>
            <a:off x="5772447" y="3715197"/>
            <a:ext cx="3132374" cy="867325"/>
          </a:xfrm>
          <a:prstGeom prst="rect">
            <a:avLst/>
          </a:prstGeom>
          <a:noFill/>
          <a:ln>
            <a:noFill/>
          </a:ln>
        </p:spPr>
      </p:pic>
      <p:sp>
        <p:nvSpPr>
          <p:cNvPr id="176" name="Google Shape;176;p17"/>
          <p:cNvSpPr/>
          <p:nvPr/>
        </p:nvSpPr>
        <p:spPr>
          <a:xfrm rot="-4567029">
            <a:off x="6354658" y="4648883"/>
            <a:ext cx="516384" cy="154181"/>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txBox="1"/>
          <p:nvPr>
            <p:ph type="title"/>
          </p:nvPr>
        </p:nvSpPr>
        <p:spPr>
          <a:xfrm>
            <a:off x="909975" y="149525"/>
            <a:ext cx="5368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00">
                <a:latin typeface="Calibri"/>
                <a:ea typeface="Calibri"/>
                <a:cs typeface="Calibri"/>
                <a:sym typeface="Calibri"/>
              </a:rPr>
              <a:t>Supervisely </a:t>
            </a:r>
            <a:endParaRPr sz="40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3" name="Google Shape;183;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18"/>
          <p:cNvPicPr preferRelativeResize="0"/>
          <p:nvPr/>
        </p:nvPicPr>
        <p:blipFill>
          <a:blip r:embed="rId3">
            <a:alphaModFix/>
          </a:blip>
          <a:stretch>
            <a:fillRect/>
          </a:stretch>
        </p:blipFill>
        <p:spPr>
          <a:xfrm>
            <a:off x="1297500" y="31425"/>
            <a:ext cx="7038900" cy="50806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alibri"/>
                <a:ea typeface="Calibri"/>
                <a:cs typeface="Calibri"/>
                <a:sym typeface="Calibri"/>
              </a:rPr>
              <a:t>TFDS</a:t>
            </a:r>
            <a:endParaRPr sz="4000">
              <a:latin typeface="Calibri"/>
              <a:ea typeface="Calibri"/>
              <a:cs typeface="Calibri"/>
              <a:sym typeface="Calibri"/>
            </a:endParaRPr>
          </a:p>
        </p:txBody>
      </p:sp>
      <p:sp>
        <p:nvSpPr>
          <p:cNvPr id="190" name="Google Shape;190;p19"/>
          <p:cNvSpPr txBox="1"/>
          <p:nvPr>
            <p:ph idx="1" type="body"/>
          </p:nvPr>
        </p:nvSpPr>
        <p:spPr>
          <a:xfrm>
            <a:off x="1409800" y="1116150"/>
            <a:ext cx="70389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TFDS is the </a:t>
            </a:r>
            <a:r>
              <a:rPr lang="en" sz="1200"/>
              <a:t>standard</a:t>
            </a:r>
            <a:r>
              <a:rPr lang="en" sz="1200"/>
              <a:t> format for </a:t>
            </a:r>
            <a:r>
              <a:rPr lang="en" sz="1200"/>
              <a:t>arranging</a:t>
            </a:r>
            <a:r>
              <a:rPr lang="en" sz="1200"/>
              <a:t>  data ready to be use with in </a:t>
            </a:r>
            <a:r>
              <a:rPr lang="en" sz="1200"/>
              <a:t>tensorflow. It also allows us to create an input pipeline towards the model.</a:t>
            </a:r>
            <a:endParaRPr sz="1200"/>
          </a:p>
          <a:p>
            <a:pPr indent="-304800" lvl="0" marL="457200" rtl="0" algn="l">
              <a:spcBef>
                <a:spcPts val="0"/>
              </a:spcBef>
              <a:spcAft>
                <a:spcPts val="0"/>
              </a:spcAft>
              <a:buSzPts val="1200"/>
              <a:buChar char="●"/>
            </a:pPr>
            <a:r>
              <a:rPr lang="en" sz="1200"/>
              <a:t>To be able to correctly use the TFDS format we first need to create a database. In other words run a command of tfds to create the skeleton code needed. Then we will need to adapt the skeleton file accordingly to the uniqueness off our raw data. And we should not forget that the data if its images they must all be a consistent size  if not then the model with interserflow will not compile. Therefore it is important have a constant size for height and weight. </a:t>
            </a:r>
            <a:endParaRPr sz="1200"/>
          </a:p>
          <a:p>
            <a:pPr indent="-304800" lvl="0" marL="457200" rtl="0" algn="l">
              <a:spcBef>
                <a:spcPts val="0"/>
              </a:spcBef>
              <a:spcAft>
                <a:spcPts val="0"/>
              </a:spcAft>
              <a:buSzPts val="1200"/>
              <a:buChar char="●"/>
            </a:pPr>
            <a:r>
              <a:rPr lang="en" sz="1200"/>
              <a:t>After creating the dataset now we must generate the dataset by running another tfds command but only after modifying the necessary skeleton files. </a:t>
            </a:r>
            <a:endParaRPr sz="1200"/>
          </a:p>
        </p:txBody>
      </p:sp>
      <p:pic>
        <p:nvPicPr>
          <p:cNvPr id="191" name="Google Shape;191;p19"/>
          <p:cNvPicPr preferRelativeResize="0"/>
          <p:nvPr/>
        </p:nvPicPr>
        <p:blipFill>
          <a:blip r:embed="rId3">
            <a:alphaModFix/>
          </a:blip>
          <a:stretch>
            <a:fillRect/>
          </a:stretch>
        </p:blipFill>
        <p:spPr>
          <a:xfrm>
            <a:off x="1994050" y="3240700"/>
            <a:ext cx="5539776" cy="154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Yolo V5</a:t>
            </a:r>
            <a:r>
              <a:rPr lang="en"/>
              <a:t> Model</a:t>
            </a:r>
            <a:endParaRPr/>
          </a:p>
        </p:txBody>
      </p:sp>
      <p:sp>
        <p:nvSpPr>
          <p:cNvPr id="197" name="Google Shape;197;p20"/>
          <p:cNvSpPr txBox="1"/>
          <p:nvPr>
            <p:ph idx="1" type="body"/>
          </p:nvPr>
        </p:nvSpPr>
        <p:spPr>
          <a:xfrm>
            <a:off x="1297500" y="1131175"/>
            <a:ext cx="7038900" cy="3347700"/>
          </a:xfrm>
          <a:prstGeom prst="rect">
            <a:avLst/>
          </a:prstGeom>
        </p:spPr>
        <p:txBody>
          <a:bodyPr anchorCtr="0" anchor="t" bIns="91425" lIns="91425" spcFirstLastPara="1" rIns="91425" wrap="square" tIns="91425">
            <a:normAutofit fontScale="70000" lnSpcReduction="20000"/>
          </a:bodyPr>
          <a:lstStyle/>
          <a:p>
            <a:pPr indent="-306282" lvl="0" marL="457200" rtl="0" algn="l">
              <a:spcBef>
                <a:spcPts val="0"/>
              </a:spcBef>
              <a:spcAft>
                <a:spcPts val="0"/>
              </a:spcAft>
              <a:buClr>
                <a:srgbClr val="FFFFFF"/>
              </a:buClr>
              <a:buSzPct val="100000"/>
              <a:buChar char="●"/>
            </a:pPr>
            <a:r>
              <a:rPr lang="en" sz="1747">
                <a:solidFill>
                  <a:srgbClr val="FFFFFF"/>
                </a:solidFill>
              </a:rPr>
              <a:t>YOLO(“You Only Look Once”)  was initially introduced as the first object detection model that combined bounding box prediction and object classification into a single end to end differentiable network</a:t>
            </a:r>
            <a:endParaRPr sz="1747">
              <a:solidFill>
                <a:srgbClr val="FFFFFF"/>
              </a:solidFill>
            </a:endParaRPr>
          </a:p>
          <a:p>
            <a:pPr indent="-306282" lvl="0" marL="457200" rtl="0" algn="l">
              <a:spcBef>
                <a:spcPts val="0"/>
              </a:spcBef>
              <a:spcAft>
                <a:spcPts val="0"/>
              </a:spcAft>
              <a:buClr>
                <a:srgbClr val="FFFFFF"/>
              </a:buClr>
              <a:buSzPct val="100000"/>
              <a:buChar char="●"/>
            </a:pPr>
            <a:r>
              <a:rPr lang="en" sz="1747">
                <a:solidFill>
                  <a:srgbClr val="FFFFFF"/>
                </a:solidFill>
              </a:rPr>
              <a:t>Written and maintained in a framework called </a:t>
            </a:r>
            <a:r>
              <a:rPr lang="en" sz="1747" u="sng">
                <a:solidFill>
                  <a:srgbClr val="FFFFFF"/>
                </a:solidFill>
                <a:hlinkClick r:id="rId3">
                  <a:extLst>
                    <a:ext uri="{A12FA001-AC4F-418D-AE19-62706E023703}">
                      <ahyp:hlinkClr val="tx"/>
                    </a:ext>
                  </a:extLst>
                </a:hlinkClick>
              </a:rPr>
              <a:t>Darknet</a:t>
            </a:r>
            <a:endParaRPr sz="1747">
              <a:solidFill>
                <a:srgbClr val="FFFFFF"/>
              </a:solidFill>
            </a:endParaRPr>
          </a:p>
          <a:p>
            <a:pPr indent="-306282" lvl="0" marL="457200" rtl="0" algn="l">
              <a:spcBef>
                <a:spcPts val="0"/>
              </a:spcBef>
              <a:spcAft>
                <a:spcPts val="0"/>
              </a:spcAft>
              <a:buClr>
                <a:srgbClr val="FFFFFF"/>
              </a:buClr>
              <a:buSzPct val="100000"/>
              <a:buChar char="●"/>
            </a:pPr>
            <a:r>
              <a:rPr lang="en" sz="1747">
                <a:solidFill>
                  <a:srgbClr val="FFFFFF"/>
                </a:solidFill>
              </a:rPr>
              <a:t>YOLO v5 is the first of the YOLO models to be written in the PyTorch framework and it is much more lightweight and easy to use</a:t>
            </a:r>
            <a:endParaRPr sz="1747">
              <a:solidFill>
                <a:srgbClr val="FFFFFF"/>
              </a:solidFill>
            </a:endParaRPr>
          </a:p>
          <a:p>
            <a:pPr indent="-306282" lvl="0" marL="457200" rtl="0" algn="l">
              <a:spcBef>
                <a:spcPts val="0"/>
              </a:spcBef>
              <a:spcAft>
                <a:spcPts val="0"/>
              </a:spcAft>
              <a:buClr>
                <a:srgbClr val="FFFFFF"/>
              </a:buClr>
              <a:buSzPct val="100000"/>
              <a:buChar char="●"/>
            </a:pPr>
            <a:r>
              <a:rPr lang="en" sz="1747">
                <a:solidFill>
                  <a:srgbClr val="FFFFFF"/>
                </a:solidFill>
              </a:rPr>
              <a:t>YOLO algorithms divide all the given input images into the </a:t>
            </a:r>
            <a:r>
              <a:rPr b="1" lang="en" sz="1747">
                <a:solidFill>
                  <a:srgbClr val="FFFFFF"/>
                </a:solidFill>
              </a:rPr>
              <a:t>SxS</a:t>
            </a:r>
            <a:r>
              <a:rPr lang="en" sz="1747">
                <a:solidFill>
                  <a:srgbClr val="FFFFFF"/>
                </a:solidFill>
              </a:rPr>
              <a:t> grid system. Each grid is responsible for object detection. Now those Grid cells predict the boundary boxes for the detected object. For every box, we have </a:t>
            </a:r>
            <a:r>
              <a:rPr b="1" lang="en" sz="1747">
                <a:solidFill>
                  <a:srgbClr val="FFFFFF"/>
                </a:solidFill>
              </a:rPr>
              <a:t>five</a:t>
            </a:r>
            <a:r>
              <a:rPr lang="en" sz="1747">
                <a:solidFill>
                  <a:srgbClr val="FFFFFF"/>
                </a:solidFill>
              </a:rPr>
              <a:t> main attributes: x and y for coordinates, </a:t>
            </a:r>
            <a:r>
              <a:rPr b="1" lang="en" sz="1747">
                <a:solidFill>
                  <a:srgbClr val="FFFFFF"/>
                </a:solidFill>
              </a:rPr>
              <a:t>w and h</a:t>
            </a:r>
            <a:r>
              <a:rPr lang="en" sz="1747">
                <a:solidFill>
                  <a:srgbClr val="FFFFFF"/>
                </a:solidFill>
              </a:rPr>
              <a:t> for width and height of the object, and a </a:t>
            </a:r>
            <a:r>
              <a:rPr b="1" lang="en" sz="1747">
                <a:solidFill>
                  <a:srgbClr val="FFFFFF"/>
                </a:solidFill>
              </a:rPr>
              <a:t>confidence score</a:t>
            </a:r>
            <a:r>
              <a:rPr lang="en" sz="1747">
                <a:solidFill>
                  <a:srgbClr val="FFFFFF"/>
                </a:solidFill>
              </a:rPr>
              <a:t> for the probability that the box containing the object.</a:t>
            </a:r>
            <a:endParaRPr sz="1747">
              <a:solidFill>
                <a:srgbClr val="FFFFFF"/>
              </a:solidFill>
            </a:endParaRPr>
          </a:p>
          <a:p>
            <a:pPr indent="0" lvl="0" marL="0" rtl="0" algn="l">
              <a:spcBef>
                <a:spcPts val="1200"/>
              </a:spcBef>
              <a:spcAft>
                <a:spcPts val="0"/>
              </a:spcAft>
              <a:buNone/>
            </a:pPr>
            <a:r>
              <a:t/>
            </a:r>
            <a:endParaRPr sz="1200">
              <a:solidFill>
                <a:srgbClr val="FFFFFF"/>
              </a:solidFill>
              <a:latin typeface="EB Garamond"/>
              <a:ea typeface="EB Garamond"/>
              <a:cs typeface="EB Garamond"/>
              <a:sym typeface="EB Garamond"/>
            </a:endParaRPr>
          </a:p>
          <a:p>
            <a:pPr indent="0" lvl="0" marL="0" rtl="0" algn="l">
              <a:spcBef>
                <a:spcPts val="1200"/>
              </a:spcBef>
              <a:spcAft>
                <a:spcPts val="0"/>
              </a:spcAft>
              <a:buNone/>
            </a:pPr>
            <a:r>
              <a:t/>
            </a:r>
            <a:endParaRPr sz="1200">
              <a:solidFill>
                <a:srgbClr val="FFFFFF"/>
              </a:solidFill>
              <a:latin typeface="EB Garamond"/>
              <a:ea typeface="EB Garamond"/>
              <a:cs typeface="EB Garamond"/>
              <a:sym typeface="EB Garamond"/>
            </a:endParaRPr>
          </a:p>
          <a:p>
            <a:pPr indent="0" lvl="0" marL="0" rtl="0" algn="l">
              <a:spcBef>
                <a:spcPts val="1200"/>
              </a:spcBef>
              <a:spcAft>
                <a:spcPts val="0"/>
              </a:spcAft>
              <a:buNone/>
            </a:pPr>
            <a:r>
              <a:t/>
            </a:r>
            <a:endParaRPr sz="1200">
              <a:solidFill>
                <a:srgbClr val="FFFFFF"/>
              </a:solidFill>
              <a:latin typeface="EB Garamond"/>
              <a:ea typeface="EB Garamond"/>
              <a:cs typeface="EB Garamond"/>
              <a:sym typeface="EB Garamond"/>
            </a:endParaRPr>
          </a:p>
          <a:p>
            <a:pPr indent="0" lvl="0" marL="457200" rtl="0" algn="l">
              <a:spcBef>
                <a:spcPts val="1200"/>
              </a:spcBef>
              <a:spcAft>
                <a:spcPts val="1200"/>
              </a:spcAft>
              <a:buNone/>
            </a:pPr>
            <a:r>
              <a:t/>
            </a:r>
            <a:endParaRPr sz="1600">
              <a:solidFill>
                <a:srgbClr val="292929"/>
              </a:solidFill>
              <a:highlight>
                <a:srgbClr val="FFFFFF"/>
              </a:highlight>
              <a:latin typeface="Georgia"/>
              <a:ea typeface="Georgia"/>
              <a:cs typeface="Georgia"/>
              <a:sym typeface="Georgia"/>
            </a:endParaRPr>
          </a:p>
        </p:txBody>
      </p:sp>
      <p:pic>
        <p:nvPicPr>
          <p:cNvPr id="198" name="Google Shape;198;p20"/>
          <p:cNvPicPr preferRelativeResize="0"/>
          <p:nvPr/>
        </p:nvPicPr>
        <p:blipFill>
          <a:blip r:embed="rId4">
            <a:alphaModFix/>
          </a:blip>
          <a:stretch>
            <a:fillRect/>
          </a:stretch>
        </p:blipFill>
        <p:spPr>
          <a:xfrm>
            <a:off x="1018650" y="3152250"/>
            <a:ext cx="3305375" cy="1938626"/>
          </a:xfrm>
          <a:prstGeom prst="rect">
            <a:avLst/>
          </a:prstGeom>
          <a:noFill/>
          <a:ln>
            <a:noFill/>
          </a:ln>
        </p:spPr>
      </p:pic>
      <p:pic>
        <p:nvPicPr>
          <p:cNvPr id="199" name="Google Shape;199;p20"/>
          <p:cNvPicPr preferRelativeResize="0"/>
          <p:nvPr/>
        </p:nvPicPr>
        <p:blipFill>
          <a:blip r:embed="rId5">
            <a:alphaModFix/>
          </a:blip>
          <a:stretch>
            <a:fillRect/>
          </a:stretch>
        </p:blipFill>
        <p:spPr>
          <a:xfrm>
            <a:off x="4975150" y="3152250"/>
            <a:ext cx="3597501" cy="193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alibri"/>
                <a:ea typeface="Calibri"/>
                <a:cs typeface="Calibri"/>
                <a:sym typeface="Calibri"/>
              </a:rPr>
              <a:t>Object Detection</a:t>
            </a:r>
            <a:endParaRPr sz="4000">
              <a:latin typeface="Calibri"/>
              <a:ea typeface="Calibri"/>
              <a:cs typeface="Calibri"/>
              <a:sym typeface="Calibri"/>
            </a:endParaRPr>
          </a:p>
        </p:txBody>
      </p:sp>
      <p:sp>
        <p:nvSpPr>
          <p:cNvPr id="205" name="Google Shape;205;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SzPts val="1200"/>
              <a:buChar char="●"/>
            </a:pPr>
            <a:r>
              <a:rPr lang="en" sz="1200"/>
              <a:t>Extract the data from the zip file </a:t>
            </a:r>
            <a:endParaRPr sz="1200"/>
          </a:p>
          <a:p>
            <a:pPr indent="-304800" lvl="0" marL="457200" rtl="0" algn="just">
              <a:spcBef>
                <a:spcPts val="0"/>
              </a:spcBef>
              <a:spcAft>
                <a:spcPts val="0"/>
              </a:spcAft>
              <a:buSzPts val="1200"/>
              <a:buChar char="●"/>
            </a:pPr>
            <a:r>
              <a:rPr lang="en" sz="1200"/>
              <a:t>Define the YOLO v5 model configuration and architecture</a:t>
            </a:r>
            <a:endParaRPr sz="1200"/>
          </a:p>
          <a:p>
            <a:pPr indent="-304800" lvl="0" marL="457200" rtl="0" algn="just">
              <a:spcBef>
                <a:spcPts val="0"/>
              </a:spcBef>
              <a:spcAft>
                <a:spcPts val="0"/>
              </a:spcAft>
              <a:buSzPts val="1200"/>
              <a:buChar char="●"/>
            </a:pPr>
            <a:r>
              <a:rPr lang="en" sz="1200"/>
              <a:t>Train the model on the data by inputting different options for the run command</a:t>
            </a:r>
            <a:endParaRPr sz="1200"/>
          </a:p>
          <a:p>
            <a:pPr indent="-304800" lvl="1" marL="914400" rtl="0" algn="just">
              <a:spcBef>
                <a:spcPts val="0"/>
              </a:spcBef>
              <a:spcAft>
                <a:spcPts val="0"/>
              </a:spcAft>
              <a:buSzPts val="1200"/>
              <a:buChar char="○"/>
            </a:pPr>
            <a:r>
              <a:rPr lang="en" sz="1200"/>
              <a:t>Img, batch, </a:t>
            </a:r>
            <a:r>
              <a:rPr lang="en" sz="1200"/>
              <a:t>epochs</a:t>
            </a:r>
            <a:r>
              <a:rPr lang="en" sz="1200"/>
              <a:t>, data, cfg, weights, name, nosave, cache</a:t>
            </a:r>
            <a:endParaRPr sz="1200"/>
          </a:p>
          <a:p>
            <a:pPr indent="-304800" lvl="0" marL="457200" rtl="0" algn="just">
              <a:spcBef>
                <a:spcPts val="0"/>
              </a:spcBef>
              <a:spcAft>
                <a:spcPts val="0"/>
              </a:spcAft>
              <a:buSzPts val="1200"/>
              <a:buChar char="●"/>
            </a:pPr>
            <a:r>
              <a:rPr lang="en" sz="1200"/>
              <a:t>Visualize the training data on the images which includes data augmentation</a:t>
            </a:r>
            <a:endParaRPr sz="1200"/>
          </a:p>
          <a:p>
            <a:pPr indent="-304800" lvl="0" marL="457200" rtl="0" algn="just">
              <a:spcBef>
                <a:spcPts val="0"/>
              </a:spcBef>
              <a:spcAft>
                <a:spcPts val="0"/>
              </a:spcAft>
              <a:buSzPts val="1200"/>
              <a:buChar char="●"/>
            </a:pPr>
            <a:r>
              <a:rPr lang="en" sz="1200"/>
              <a:t>Run YOLO v5 inference on the test image set and print the test images </a:t>
            </a:r>
            <a:endParaRPr sz="1200"/>
          </a:p>
        </p:txBody>
      </p:sp>
      <p:pic>
        <p:nvPicPr>
          <p:cNvPr id="206" name="Google Shape;206;p21"/>
          <p:cNvPicPr preferRelativeResize="0"/>
          <p:nvPr/>
        </p:nvPicPr>
        <p:blipFill>
          <a:blip r:embed="rId3">
            <a:alphaModFix/>
          </a:blip>
          <a:stretch>
            <a:fillRect/>
          </a:stretch>
        </p:blipFill>
        <p:spPr>
          <a:xfrm>
            <a:off x="6914750" y="2919625"/>
            <a:ext cx="2229250" cy="222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